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49" r:id="rId8"/>
  </p:sldMasterIdLst>
  <p:notesMasterIdLst>
    <p:notesMasterId r:id="rId33"/>
  </p:notesMasterIdLst>
  <p:handoutMasterIdLst>
    <p:handoutMasterId r:id="rId34"/>
  </p:handoutMasterIdLst>
  <p:sldIdLst>
    <p:sldId id="256" r:id="rId9"/>
    <p:sldId id="303" r:id="rId10"/>
    <p:sldId id="545" r:id="rId11"/>
    <p:sldId id="571" r:id="rId12"/>
    <p:sldId id="572" r:id="rId13"/>
    <p:sldId id="573" r:id="rId14"/>
    <p:sldId id="574" r:id="rId15"/>
    <p:sldId id="575" r:id="rId16"/>
    <p:sldId id="576" r:id="rId17"/>
    <p:sldId id="584" r:id="rId18"/>
    <p:sldId id="577" r:id="rId19"/>
    <p:sldId id="578" r:id="rId20"/>
    <p:sldId id="591" r:id="rId21"/>
    <p:sldId id="585" r:id="rId22"/>
    <p:sldId id="579" r:id="rId23"/>
    <p:sldId id="580" r:id="rId24"/>
    <p:sldId id="587" r:id="rId25"/>
    <p:sldId id="581" r:id="rId26"/>
    <p:sldId id="582" r:id="rId27"/>
    <p:sldId id="589" r:id="rId28"/>
    <p:sldId id="588" r:id="rId29"/>
    <p:sldId id="590" r:id="rId30"/>
    <p:sldId id="570" r:id="rId31"/>
    <p:sldId id="455" r:id="rId3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00"/>
    <a:srgbClr val="EF9707"/>
    <a:srgbClr val="FFF0AF"/>
    <a:srgbClr val="FFCCCC"/>
    <a:srgbClr val="663300"/>
    <a:srgbClr val="FFA7A7"/>
    <a:srgbClr val="C8A200"/>
    <a:srgbClr val="9679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805" autoAdjust="0"/>
  </p:normalViewPr>
  <p:slideViewPr>
    <p:cSldViewPr>
      <p:cViewPr>
        <p:scale>
          <a:sx n="66" d="100"/>
          <a:sy n="66" d="100"/>
        </p:scale>
        <p:origin x="236" y="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8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2E3DD-DCB5-4989-8F79-A64E03DBC628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0FBD416-E02A-4B21-899D-DCC727C65F23}">
      <dgm:prSet phldrT="[文字]"/>
      <dgm:spPr>
        <a:xfrm>
          <a:off x="97530" y="856596"/>
          <a:ext cx="1339427" cy="4414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標楷體" panose="03000509000000000000" pitchFamily="65" charset="-120"/>
              <a:cs typeface="+mn-cs"/>
            </a:rPr>
            <a:t>申請帳號</a:t>
          </a:r>
          <a:endParaRPr lang="zh-TW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標楷體" panose="03000509000000000000" pitchFamily="65" charset="-120"/>
            <a:cs typeface="+mn-cs"/>
          </a:endParaRPr>
        </a:p>
      </dgm:t>
    </dgm:pt>
    <dgm:pt modelId="{C1B329E7-7866-4F66-81D4-E3E985D4286C}" type="parTrans" cxnId="{767ACB5D-6F4F-4F0D-A004-C0C248ECE116}">
      <dgm:prSet/>
      <dgm:spPr/>
      <dgm:t>
        <a:bodyPr/>
        <a:lstStyle/>
        <a:p>
          <a:endParaRPr lang="zh-TW" altLang="en-US"/>
        </a:p>
      </dgm:t>
    </dgm:pt>
    <dgm:pt modelId="{4BAA25EB-0118-41DB-8096-DA25CF627769}" type="sibTrans" cxnId="{767ACB5D-6F4F-4F0D-A004-C0C248ECE116}">
      <dgm:prSet/>
      <dgm:spPr/>
      <dgm:t>
        <a:bodyPr/>
        <a:lstStyle/>
        <a:p>
          <a:endParaRPr lang="zh-TW" altLang="en-US"/>
        </a:p>
      </dgm:t>
    </dgm:pt>
    <dgm:pt modelId="{45C42CB5-04F8-45AB-ABFE-BD00C1B61D37}">
      <dgm:prSet phldrT="[文字]"/>
      <dgm:spPr>
        <a:xfrm>
          <a:off x="1978290" y="603226"/>
          <a:ext cx="1341036" cy="9387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b="1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填寫申請表</a:t>
          </a:r>
          <a:endParaRPr lang="zh-TW" altLang="en-US" dirty="0">
            <a:solidFill>
              <a:sysClr val="windowText" lastClr="000000"/>
            </a:solidFill>
            <a:latin typeface="Constantia"/>
            <a:ea typeface="標楷體" panose="03000509000000000000" pitchFamily="65" charset="-120"/>
            <a:cs typeface="+mn-cs"/>
          </a:endParaRPr>
        </a:p>
      </dgm:t>
    </dgm:pt>
    <dgm:pt modelId="{5CE6FA2E-D414-4CE5-ADC4-6D713404410F}" type="parTrans" cxnId="{F68083A2-2ED9-43D6-9D79-64007E008975}">
      <dgm:prSet/>
      <dgm:spPr/>
      <dgm:t>
        <a:bodyPr/>
        <a:lstStyle/>
        <a:p>
          <a:endParaRPr lang="zh-TW" altLang="en-US"/>
        </a:p>
      </dgm:t>
    </dgm:pt>
    <dgm:pt modelId="{BE2D5081-A633-4466-B3E6-2A536DF70FCD}" type="sibTrans" cxnId="{F68083A2-2ED9-43D6-9D79-64007E008975}">
      <dgm:prSet/>
      <dgm:spPr/>
      <dgm:t>
        <a:bodyPr/>
        <a:lstStyle/>
        <a:p>
          <a:endParaRPr lang="zh-TW" altLang="en-US"/>
        </a:p>
      </dgm:t>
    </dgm:pt>
    <dgm:pt modelId="{B6659AA1-2C2E-4FA2-BE15-6A313C4532C3}">
      <dgm:prSet phldrT="[文字]"/>
      <dgm:spPr>
        <a:xfrm>
          <a:off x="3811040" y="603226"/>
          <a:ext cx="1596906" cy="9387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b="1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送出申請</a:t>
          </a:r>
          <a:endParaRPr lang="en-US" altLang="zh-TW" b="1" dirty="0" smtClean="0">
            <a:solidFill>
              <a:sysClr val="windowText" lastClr="000000"/>
            </a:solidFill>
            <a:latin typeface="Constantia"/>
            <a:ea typeface="標楷體" panose="03000509000000000000" pitchFamily="65" charset="-120"/>
            <a:cs typeface="+mn-cs"/>
          </a:endParaRPr>
        </a:p>
      </dgm:t>
    </dgm:pt>
    <dgm:pt modelId="{255F71D6-85E2-4660-BC58-685E0C729812}" type="parTrans" cxnId="{F4873307-24ED-45DB-B351-36F3AFDB4CF4}">
      <dgm:prSet/>
      <dgm:spPr/>
      <dgm:t>
        <a:bodyPr/>
        <a:lstStyle/>
        <a:p>
          <a:endParaRPr lang="zh-TW" altLang="en-US"/>
        </a:p>
      </dgm:t>
    </dgm:pt>
    <dgm:pt modelId="{C18ABE00-58A2-42FA-94DF-5E25497D2CCB}" type="sibTrans" cxnId="{F4873307-24ED-45DB-B351-36F3AFDB4CF4}">
      <dgm:prSet/>
      <dgm:spPr/>
      <dgm:t>
        <a:bodyPr/>
        <a:lstStyle/>
        <a:p>
          <a:endParaRPr lang="zh-TW" altLang="en-US"/>
        </a:p>
      </dgm:t>
    </dgm:pt>
    <dgm:pt modelId="{5EDD1A79-A9D1-4112-AAB9-41887C46642D}">
      <dgm:prSet phldrT="[文字]"/>
      <dgm:spPr>
        <a:xfrm>
          <a:off x="5899659" y="603226"/>
          <a:ext cx="1341036" cy="9387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kumimoji="1" lang="zh-TW" altLang="en-US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自我評量</a:t>
          </a:r>
          <a:endParaRPr kumimoji="1" lang="en-US" altLang="zh-TW" b="1" kern="1200" dirty="0" smtClean="0">
            <a:solidFill>
              <a:sysClr val="windowText" lastClr="000000"/>
            </a:solidFill>
            <a:latin typeface="Constantia"/>
            <a:ea typeface="標楷體" panose="03000509000000000000" pitchFamily="65" charset="-120"/>
            <a:cs typeface="+mn-cs"/>
          </a:endParaRPr>
        </a:p>
        <a:p>
          <a:r>
            <a:rPr kumimoji="1" lang="zh-TW" altLang="zh-TW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友善職場暨外語環境</a:t>
          </a:r>
          <a:r>
            <a:rPr kumimoji="1" lang="zh-TW" altLang="en-US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評量</a:t>
          </a:r>
          <a:r>
            <a:rPr kumimoji="1" lang="zh-TW" altLang="zh-TW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表</a:t>
          </a:r>
          <a:endParaRPr kumimoji="1" lang="zh-TW" altLang="en-US" b="1" kern="1200" dirty="0">
            <a:solidFill>
              <a:sysClr val="windowText" lastClr="000000"/>
            </a:solidFill>
            <a:latin typeface="Constantia"/>
            <a:ea typeface="標楷體" panose="03000509000000000000" pitchFamily="65" charset="-120"/>
            <a:cs typeface="+mn-cs"/>
          </a:endParaRPr>
        </a:p>
      </dgm:t>
    </dgm:pt>
    <dgm:pt modelId="{0AB9219C-EE1D-4609-9D58-ED06814CC347}" type="parTrans" cxnId="{4B3C8E19-2DFA-43FD-915D-2980E38FCFAF}">
      <dgm:prSet/>
      <dgm:spPr/>
      <dgm:t>
        <a:bodyPr/>
        <a:lstStyle/>
        <a:p>
          <a:endParaRPr lang="zh-TW" altLang="en-US"/>
        </a:p>
      </dgm:t>
    </dgm:pt>
    <dgm:pt modelId="{3DF86C24-90A7-4A42-BEBF-7D92E6916957}" type="sibTrans" cxnId="{4B3C8E19-2DFA-43FD-915D-2980E38FCFAF}">
      <dgm:prSet/>
      <dgm:spPr/>
      <dgm:t>
        <a:bodyPr/>
        <a:lstStyle/>
        <a:p>
          <a:endParaRPr lang="zh-TW" altLang="en-US"/>
        </a:p>
      </dgm:t>
    </dgm:pt>
    <dgm:pt modelId="{33668665-D4DF-4BEC-8A1F-F7BB0C178876}">
      <dgm:prSet phldrT="[文字]"/>
      <dgm:spPr>
        <a:xfrm>
          <a:off x="7786051" y="525191"/>
          <a:ext cx="1139881" cy="1139881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Constantia"/>
              <a:ea typeface="標楷體" panose="03000509000000000000" pitchFamily="65" charset="-120"/>
              <a:cs typeface="+mn-cs"/>
            </a:rPr>
            <a:t>完成線上申請</a:t>
          </a:r>
          <a:endParaRPr lang="zh-TW" altLang="en-US" dirty="0">
            <a:solidFill>
              <a:sysClr val="window" lastClr="FFFFFF"/>
            </a:solidFill>
            <a:latin typeface="Constantia"/>
            <a:ea typeface="標楷體" panose="03000509000000000000" pitchFamily="65" charset="-120"/>
            <a:cs typeface="+mn-cs"/>
          </a:endParaRPr>
        </a:p>
      </dgm:t>
    </dgm:pt>
    <dgm:pt modelId="{D95083E8-A6B0-4342-8D8C-C7F4C3AA8FC9}" type="parTrans" cxnId="{ED15DB72-CD37-4786-8954-9CADCBC23948}">
      <dgm:prSet/>
      <dgm:spPr/>
      <dgm:t>
        <a:bodyPr/>
        <a:lstStyle/>
        <a:p>
          <a:endParaRPr lang="zh-TW" altLang="en-US"/>
        </a:p>
      </dgm:t>
    </dgm:pt>
    <dgm:pt modelId="{7B42D981-FF01-41C7-9FE1-248D60BD6E5E}" type="sibTrans" cxnId="{ED15DB72-CD37-4786-8954-9CADCBC23948}">
      <dgm:prSet/>
      <dgm:spPr/>
      <dgm:t>
        <a:bodyPr/>
        <a:lstStyle/>
        <a:p>
          <a:endParaRPr lang="zh-TW" altLang="en-US"/>
        </a:p>
      </dgm:t>
    </dgm:pt>
    <dgm:pt modelId="{F03B6328-4F8A-4699-B136-DDB819F3A8CA}" type="pres">
      <dgm:prSet presAssocID="{5942E3DD-DCB5-4989-8F79-A64E03DBC62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EC355F1-0AC2-40A5-B42A-7BD6F11B1EBC}" type="pres">
      <dgm:prSet presAssocID="{C0FBD416-E02A-4B21-899D-DCC727C65F23}" presName="chaos" presStyleCnt="0"/>
      <dgm:spPr/>
      <dgm:t>
        <a:bodyPr/>
        <a:lstStyle/>
        <a:p>
          <a:endParaRPr lang="zh-TW" altLang="en-US"/>
        </a:p>
      </dgm:t>
    </dgm:pt>
    <dgm:pt modelId="{46836F35-8461-48BB-8158-686EDD733020}" type="pres">
      <dgm:prSet presAssocID="{C0FBD416-E02A-4B21-899D-DCC727C65F23}" presName="parTx1" presStyleLbl="revTx" presStyleIdx="0" presStyleCnt="4"/>
      <dgm:spPr/>
      <dgm:t>
        <a:bodyPr/>
        <a:lstStyle/>
        <a:p>
          <a:endParaRPr lang="zh-TW" altLang="en-US"/>
        </a:p>
      </dgm:t>
    </dgm:pt>
    <dgm:pt modelId="{65235B56-9276-441C-8886-AE9F4F6C4079}" type="pres">
      <dgm:prSet presAssocID="{C0FBD416-E02A-4B21-899D-DCC727C65F23}" presName="c1" presStyleLbl="node1" presStyleIdx="0" presStyleCnt="19"/>
      <dgm:spPr>
        <a:xfrm>
          <a:off x="96008" y="722349"/>
          <a:ext cx="106545" cy="10654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F989CE9B-4D5A-415C-93AC-833FE1123555}" type="pres">
      <dgm:prSet presAssocID="{C0FBD416-E02A-4B21-899D-DCC727C65F23}" presName="c2" presStyleLbl="node1" presStyleIdx="1" presStyleCnt="19"/>
      <dgm:spPr>
        <a:xfrm>
          <a:off x="170589" y="573185"/>
          <a:ext cx="106545" cy="10654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7EA921E7-B11B-4740-A82F-657D11F8AC73}" type="pres">
      <dgm:prSet presAssocID="{C0FBD416-E02A-4B21-899D-DCC727C65F23}" presName="c3" presStyleLbl="node1" presStyleIdx="2" presStyleCnt="19"/>
      <dgm:spPr>
        <a:xfrm>
          <a:off x="349585" y="603018"/>
          <a:ext cx="167428" cy="16742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30DA2574-4E85-46D5-BDA2-ACC23E69BA04}" type="pres">
      <dgm:prSet presAssocID="{C0FBD416-E02A-4B21-899D-DCC727C65F23}" presName="c4" presStyleLbl="node1" presStyleIdx="3" presStyleCnt="19"/>
      <dgm:spPr>
        <a:xfrm>
          <a:off x="498749" y="438938"/>
          <a:ext cx="106545" cy="10654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E42E01F6-E114-405B-A3B6-BB3D66EDA38C}" type="pres">
      <dgm:prSet presAssocID="{C0FBD416-E02A-4B21-899D-DCC727C65F23}" presName="c5" presStyleLbl="node1" presStyleIdx="4" presStyleCnt="19"/>
      <dgm:spPr>
        <a:xfrm>
          <a:off x="692661" y="379273"/>
          <a:ext cx="106545" cy="106545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A9704E0E-E715-4877-856C-445137CC4606}" type="pres">
      <dgm:prSet presAssocID="{C0FBD416-E02A-4B21-899D-DCC727C65F23}" presName="c6" presStyleLbl="node1" presStyleIdx="5" presStyleCnt="19"/>
      <dgm:spPr>
        <a:xfrm>
          <a:off x="931323" y="483687"/>
          <a:ext cx="106545" cy="10654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A4E99051-51FC-4791-A316-27F110D30DD3}" type="pres">
      <dgm:prSet presAssocID="{C0FBD416-E02A-4B21-899D-DCC727C65F23}" presName="c7" presStyleLbl="node1" presStyleIdx="6" presStyleCnt="19"/>
      <dgm:spPr>
        <a:xfrm>
          <a:off x="1080487" y="558269"/>
          <a:ext cx="167428" cy="16742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C104D656-496E-48F4-AFF7-6296A74FEAF8}" type="pres">
      <dgm:prSet presAssocID="{C0FBD416-E02A-4B21-899D-DCC727C65F23}" presName="c8" presStyleLbl="node1" presStyleIdx="7" presStyleCnt="19"/>
      <dgm:spPr>
        <a:xfrm>
          <a:off x="1289315" y="722349"/>
          <a:ext cx="106545" cy="10654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D0D1DC1A-AA37-4D82-B8EC-0636E83873AA}" type="pres">
      <dgm:prSet presAssocID="{C0FBD416-E02A-4B21-899D-DCC727C65F23}" presName="c9" presStyleLbl="node1" presStyleIdx="8" presStyleCnt="19"/>
      <dgm:spPr>
        <a:xfrm>
          <a:off x="1378814" y="886428"/>
          <a:ext cx="106545" cy="10654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FAA8AE93-4DF7-4A5D-89A9-A39C124F47B8}" type="pres">
      <dgm:prSet presAssocID="{C0FBD416-E02A-4B21-899D-DCC727C65F23}" presName="c10" presStyleLbl="node1" presStyleIdx="9" presStyleCnt="19"/>
      <dgm:spPr>
        <a:xfrm>
          <a:off x="603163" y="573185"/>
          <a:ext cx="273973" cy="273973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0404203F-65F4-4967-A476-496E5D459420}" type="pres">
      <dgm:prSet presAssocID="{C0FBD416-E02A-4B21-899D-DCC727C65F23}" presName="c11" presStyleLbl="node1" presStyleIdx="10" presStyleCnt="19"/>
      <dgm:spPr>
        <a:xfrm>
          <a:off x="21426" y="1140006"/>
          <a:ext cx="106545" cy="10654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7DFA90B2-24D8-4BA9-976C-9142B69ECA49}" type="pres">
      <dgm:prSet presAssocID="{C0FBD416-E02A-4B21-899D-DCC727C65F23}" presName="c12" presStyleLbl="node1" presStyleIdx="11" presStyleCnt="19"/>
      <dgm:spPr>
        <a:xfrm>
          <a:off x="110924" y="1274253"/>
          <a:ext cx="167428" cy="16742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56BB49E9-AE83-4DAD-8FEB-35E9975B7E80}" type="pres">
      <dgm:prSet presAssocID="{C0FBD416-E02A-4B21-899D-DCC727C65F23}" presName="c13" presStyleLbl="node1" presStyleIdx="12" presStyleCnt="19"/>
      <dgm:spPr>
        <a:xfrm>
          <a:off x="334669" y="1393584"/>
          <a:ext cx="243532" cy="24353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9A4EA378-0838-4B4C-83C1-445497FCEB4F}" type="pres">
      <dgm:prSet presAssocID="{C0FBD416-E02A-4B21-899D-DCC727C65F23}" presName="c14" presStyleLbl="node1" presStyleIdx="13" presStyleCnt="19"/>
      <dgm:spPr>
        <a:xfrm>
          <a:off x="647912" y="1587497"/>
          <a:ext cx="106545" cy="10654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01539026-4584-4F5B-8283-BBB074C18CC3}" type="pres">
      <dgm:prSet presAssocID="{C0FBD416-E02A-4B21-899D-DCC727C65F23}" presName="c15" presStyleLbl="node1" presStyleIdx="14" presStyleCnt="19"/>
      <dgm:spPr>
        <a:xfrm>
          <a:off x="707578" y="1393584"/>
          <a:ext cx="167428" cy="167428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C954C379-68FA-424C-9B9B-DF09648D62C7}" type="pres">
      <dgm:prSet presAssocID="{C0FBD416-E02A-4B21-899D-DCC727C65F23}" presName="c16" presStyleLbl="node1" presStyleIdx="15" presStyleCnt="19"/>
      <dgm:spPr>
        <a:xfrm>
          <a:off x="856741" y="1602413"/>
          <a:ext cx="106545" cy="10654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748EA3D2-E123-4583-ABC4-3B5A32DD7735}" type="pres">
      <dgm:prSet presAssocID="{C0FBD416-E02A-4B21-899D-DCC727C65F23}" presName="c17" presStyleLbl="node1" presStyleIdx="16" presStyleCnt="19"/>
      <dgm:spPr>
        <a:xfrm>
          <a:off x="990988" y="1363752"/>
          <a:ext cx="243532" cy="24353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3C06545E-7F0B-4BBC-8C9B-B96DF918A207}" type="pres">
      <dgm:prSet presAssocID="{C0FBD416-E02A-4B21-899D-DCC727C65F23}" presName="c18" presStyleLbl="node1" presStyleIdx="17" presStyleCnt="19"/>
      <dgm:spPr>
        <a:xfrm>
          <a:off x="1319148" y="1304086"/>
          <a:ext cx="167428" cy="16742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A152AA78-8F36-49C8-8882-3E4744710C98}" type="pres">
      <dgm:prSet presAssocID="{4BAA25EB-0118-41DB-8096-DA25CF627769}" presName="chevronComposite1" presStyleCnt="0"/>
      <dgm:spPr/>
      <dgm:t>
        <a:bodyPr/>
        <a:lstStyle/>
        <a:p>
          <a:endParaRPr lang="zh-TW" altLang="en-US"/>
        </a:p>
      </dgm:t>
    </dgm:pt>
    <dgm:pt modelId="{D35BEDCA-662E-43F0-BD80-62CC92D2D058}" type="pres">
      <dgm:prSet presAssocID="{4BAA25EB-0118-41DB-8096-DA25CF627769}" presName="chevron1" presStyleLbl="sibTrans2D1" presStyleIdx="0" presStyleCnt="4"/>
      <dgm:spPr>
        <a:xfrm>
          <a:off x="1486577" y="602770"/>
          <a:ext cx="491713" cy="938734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E0E51E76-3613-457E-BA65-915D3DD14E08}" type="pres">
      <dgm:prSet presAssocID="{4BAA25EB-0118-41DB-8096-DA25CF627769}" presName="spChevron1" presStyleCnt="0"/>
      <dgm:spPr/>
      <dgm:t>
        <a:bodyPr/>
        <a:lstStyle/>
        <a:p>
          <a:endParaRPr lang="zh-TW" altLang="en-US"/>
        </a:p>
      </dgm:t>
    </dgm:pt>
    <dgm:pt modelId="{8427BDDE-8BD8-4A9B-A985-704AF481DF7B}" type="pres">
      <dgm:prSet presAssocID="{45C42CB5-04F8-45AB-ABFE-BD00C1B61D37}" presName="middle" presStyleCnt="0"/>
      <dgm:spPr/>
      <dgm:t>
        <a:bodyPr/>
        <a:lstStyle/>
        <a:p>
          <a:endParaRPr lang="zh-TW" altLang="en-US"/>
        </a:p>
      </dgm:t>
    </dgm:pt>
    <dgm:pt modelId="{C0F6ED26-87F9-4815-B237-2B80941C0234}" type="pres">
      <dgm:prSet presAssocID="{45C42CB5-04F8-45AB-ABFE-BD00C1B61D37}" presName="parTxMid" presStyleLbl="revTx" presStyleIdx="1" presStyleCnt="4"/>
      <dgm:spPr/>
      <dgm:t>
        <a:bodyPr/>
        <a:lstStyle/>
        <a:p>
          <a:endParaRPr lang="zh-TW" altLang="en-US"/>
        </a:p>
      </dgm:t>
    </dgm:pt>
    <dgm:pt modelId="{6F8CFC8E-2EDC-48DC-B548-CF420A9FD0A5}" type="pres">
      <dgm:prSet presAssocID="{45C42CB5-04F8-45AB-ABFE-BD00C1B61D37}" presName="spMid" presStyleCnt="0"/>
      <dgm:spPr/>
      <dgm:t>
        <a:bodyPr/>
        <a:lstStyle/>
        <a:p>
          <a:endParaRPr lang="zh-TW" altLang="en-US"/>
        </a:p>
      </dgm:t>
    </dgm:pt>
    <dgm:pt modelId="{FB359DAD-F1B0-478C-A90D-9A5314802239}" type="pres">
      <dgm:prSet presAssocID="{BE2D5081-A633-4466-B3E6-2A536DF70FCD}" presName="chevronComposite1" presStyleCnt="0"/>
      <dgm:spPr/>
      <dgm:t>
        <a:bodyPr/>
        <a:lstStyle/>
        <a:p>
          <a:endParaRPr lang="zh-TW" altLang="en-US"/>
        </a:p>
      </dgm:t>
    </dgm:pt>
    <dgm:pt modelId="{BA2BB026-1CBB-482F-B77A-F9AB2B76AF17}" type="pres">
      <dgm:prSet presAssocID="{BE2D5081-A633-4466-B3E6-2A536DF70FCD}" presName="chevron1" presStyleLbl="sibTrans2D1" presStyleIdx="1" presStyleCnt="4"/>
      <dgm:spPr>
        <a:xfrm>
          <a:off x="3319326" y="602770"/>
          <a:ext cx="491713" cy="938734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22F9B42D-9A41-4938-ACC4-FE3C1B232D15}" type="pres">
      <dgm:prSet presAssocID="{BE2D5081-A633-4466-B3E6-2A536DF70FCD}" presName="spChevron1" presStyleCnt="0"/>
      <dgm:spPr/>
      <dgm:t>
        <a:bodyPr/>
        <a:lstStyle/>
        <a:p>
          <a:endParaRPr lang="zh-TW" altLang="en-US"/>
        </a:p>
      </dgm:t>
    </dgm:pt>
    <dgm:pt modelId="{D9997C25-C20F-4354-B9ED-932C4FE9585C}" type="pres">
      <dgm:prSet presAssocID="{B6659AA1-2C2E-4FA2-BE15-6A313C4532C3}" presName="middle" presStyleCnt="0"/>
      <dgm:spPr/>
      <dgm:t>
        <a:bodyPr/>
        <a:lstStyle/>
        <a:p>
          <a:endParaRPr lang="zh-TW" altLang="en-US"/>
        </a:p>
      </dgm:t>
    </dgm:pt>
    <dgm:pt modelId="{45A06EAF-2AC9-48F8-B042-E06396118BB5}" type="pres">
      <dgm:prSet presAssocID="{B6659AA1-2C2E-4FA2-BE15-6A313C4532C3}" presName="parTxMid" presStyleLbl="revTx" presStyleIdx="2" presStyleCnt="4" custScaleX="119080"/>
      <dgm:spPr/>
      <dgm:t>
        <a:bodyPr/>
        <a:lstStyle/>
        <a:p>
          <a:endParaRPr lang="zh-TW" altLang="en-US"/>
        </a:p>
      </dgm:t>
    </dgm:pt>
    <dgm:pt modelId="{74516D41-24EA-4C39-A13F-144650BD9626}" type="pres">
      <dgm:prSet presAssocID="{B6659AA1-2C2E-4FA2-BE15-6A313C4532C3}" presName="spMid" presStyleCnt="0"/>
      <dgm:spPr/>
      <dgm:t>
        <a:bodyPr/>
        <a:lstStyle/>
        <a:p>
          <a:endParaRPr lang="zh-TW" altLang="en-US"/>
        </a:p>
      </dgm:t>
    </dgm:pt>
    <dgm:pt modelId="{97D386EA-46C7-4ECC-A328-3ABF098B6FFB}" type="pres">
      <dgm:prSet presAssocID="{C18ABE00-58A2-42FA-94DF-5E25497D2CCB}" presName="chevronComposite1" presStyleCnt="0"/>
      <dgm:spPr/>
      <dgm:t>
        <a:bodyPr/>
        <a:lstStyle/>
        <a:p>
          <a:endParaRPr lang="zh-TW" altLang="en-US"/>
        </a:p>
      </dgm:t>
    </dgm:pt>
    <dgm:pt modelId="{651C3894-75B4-49B2-9DB3-E9E60C160510}" type="pres">
      <dgm:prSet presAssocID="{C18ABE00-58A2-42FA-94DF-5E25497D2CCB}" presName="chevron1" presStyleLbl="sibTrans2D1" presStyleIdx="2" presStyleCnt="4"/>
      <dgm:spPr>
        <a:xfrm>
          <a:off x="5407946" y="602770"/>
          <a:ext cx="491713" cy="938734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037EA8C4-01F4-4C6A-A5AC-AC483650C6DC}" type="pres">
      <dgm:prSet presAssocID="{C18ABE00-58A2-42FA-94DF-5E25497D2CCB}" presName="spChevron1" presStyleCnt="0"/>
      <dgm:spPr/>
      <dgm:t>
        <a:bodyPr/>
        <a:lstStyle/>
        <a:p>
          <a:endParaRPr lang="zh-TW" altLang="en-US"/>
        </a:p>
      </dgm:t>
    </dgm:pt>
    <dgm:pt modelId="{4C32AF17-F5AE-4B4A-BBD2-F6B09D0D13D3}" type="pres">
      <dgm:prSet presAssocID="{5EDD1A79-A9D1-4112-AAB9-41887C46642D}" presName="middle" presStyleCnt="0"/>
      <dgm:spPr/>
      <dgm:t>
        <a:bodyPr/>
        <a:lstStyle/>
        <a:p>
          <a:endParaRPr lang="zh-TW" altLang="en-US"/>
        </a:p>
      </dgm:t>
    </dgm:pt>
    <dgm:pt modelId="{9C5864A5-5EB2-4BD6-85FF-8CC156B5FE76}" type="pres">
      <dgm:prSet presAssocID="{5EDD1A79-A9D1-4112-AAB9-41887C46642D}" presName="parTxMid" presStyleLbl="revTx" presStyleIdx="3" presStyleCnt="4"/>
      <dgm:spPr/>
      <dgm:t>
        <a:bodyPr/>
        <a:lstStyle/>
        <a:p>
          <a:endParaRPr lang="zh-TW" altLang="en-US"/>
        </a:p>
      </dgm:t>
    </dgm:pt>
    <dgm:pt modelId="{389608F0-F114-4C90-A287-83FEEF1127BD}" type="pres">
      <dgm:prSet presAssocID="{5EDD1A79-A9D1-4112-AAB9-41887C46642D}" presName="spMid" presStyleCnt="0"/>
      <dgm:spPr/>
      <dgm:t>
        <a:bodyPr/>
        <a:lstStyle/>
        <a:p>
          <a:endParaRPr lang="zh-TW" altLang="en-US"/>
        </a:p>
      </dgm:t>
    </dgm:pt>
    <dgm:pt modelId="{60C809DE-B648-43D1-B8D8-27D04C802A25}" type="pres">
      <dgm:prSet presAssocID="{3DF86C24-90A7-4A42-BEBF-7D92E6916957}" presName="chevronComposite1" presStyleCnt="0"/>
      <dgm:spPr/>
      <dgm:t>
        <a:bodyPr/>
        <a:lstStyle/>
        <a:p>
          <a:endParaRPr lang="zh-TW" altLang="en-US"/>
        </a:p>
      </dgm:t>
    </dgm:pt>
    <dgm:pt modelId="{732A873C-D464-406A-AD45-091E01889982}" type="pres">
      <dgm:prSet presAssocID="{3DF86C24-90A7-4A42-BEBF-7D92E6916957}" presName="chevron1" presStyleLbl="sibTrans2D1" presStyleIdx="3" presStyleCnt="4"/>
      <dgm:spPr>
        <a:xfrm>
          <a:off x="7240696" y="602770"/>
          <a:ext cx="491713" cy="938734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/>
        </a:p>
      </dgm:t>
    </dgm:pt>
    <dgm:pt modelId="{E3F8494B-E1AC-4E17-BC10-58D60C280FCB}" type="pres">
      <dgm:prSet presAssocID="{3DF86C24-90A7-4A42-BEBF-7D92E6916957}" presName="spChevron1" presStyleCnt="0"/>
      <dgm:spPr/>
      <dgm:t>
        <a:bodyPr/>
        <a:lstStyle/>
        <a:p>
          <a:endParaRPr lang="zh-TW" altLang="en-US"/>
        </a:p>
      </dgm:t>
    </dgm:pt>
    <dgm:pt modelId="{FBBE4BD3-6D5D-4304-BD21-D0381CB9CB4D}" type="pres">
      <dgm:prSet presAssocID="{33668665-D4DF-4BEC-8A1F-F7BB0C178876}" presName="last" presStyleCnt="0"/>
      <dgm:spPr/>
      <dgm:t>
        <a:bodyPr/>
        <a:lstStyle/>
        <a:p>
          <a:endParaRPr lang="zh-TW" altLang="en-US"/>
        </a:p>
      </dgm:t>
    </dgm:pt>
    <dgm:pt modelId="{8EF1A9C5-7F1F-4C99-AD93-985E71F48657}" type="pres">
      <dgm:prSet presAssocID="{33668665-D4DF-4BEC-8A1F-F7BB0C178876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07F36E1D-F93E-4079-ADAC-AE6AD26986F8}" type="pres">
      <dgm:prSet presAssocID="{33668665-D4DF-4BEC-8A1F-F7BB0C178876}" presName="spN" presStyleCnt="0"/>
      <dgm:spPr/>
      <dgm:t>
        <a:bodyPr/>
        <a:lstStyle/>
        <a:p>
          <a:endParaRPr lang="zh-TW" altLang="en-US"/>
        </a:p>
      </dgm:t>
    </dgm:pt>
  </dgm:ptLst>
  <dgm:cxnLst>
    <dgm:cxn modelId="{F4873307-24ED-45DB-B351-36F3AFDB4CF4}" srcId="{5942E3DD-DCB5-4989-8F79-A64E03DBC628}" destId="{B6659AA1-2C2E-4FA2-BE15-6A313C4532C3}" srcOrd="2" destOrd="0" parTransId="{255F71D6-85E2-4660-BC58-685E0C729812}" sibTransId="{C18ABE00-58A2-42FA-94DF-5E25497D2CCB}"/>
    <dgm:cxn modelId="{6127FFC4-F265-4CC1-93FA-3CEB4CB03878}" type="presOf" srcId="{B6659AA1-2C2E-4FA2-BE15-6A313C4532C3}" destId="{45A06EAF-2AC9-48F8-B042-E06396118BB5}" srcOrd="0" destOrd="0" presId="urn:microsoft.com/office/officeart/2009/3/layout/RandomtoResultProcess"/>
    <dgm:cxn modelId="{4B3C8E19-2DFA-43FD-915D-2980E38FCFAF}" srcId="{5942E3DD-DCB5-4989-8F79-A64E03DBC628}" destId="{5EDD1A79-A9D1-4112-AAB9-41887C46642D}" srcOrd="3" destOrd="0" parTransId="{0AB9219C-EE1D-4609-9D58-ED06814CC347}" sibTransId="{3DF86C24-90A7-4A42-BEBF-7D92E6916957}"/>
    <dgm:cxn modelId="{12DDF60C-DFE6-48D1-8E60-A45AEDBAEB4A}" type="presOf" srcId="{33668665-D4DF-4BEC-8A1F-F7BB0C178876}" destId="{8EF1A9C5-7F1F-4C99-AD93-985E71F48657}" srcOrd="0" destOrd="0" presId="urn:microsoft.com/office/officeart/2009/3/layout/RandomtoResultProcess"/>
    <dgm:cxn modelId="{2F8EA968-FEC8-40BF-A70A-8E63E0315B01}" type="presOf" srcId="{5942E3DD-DCB5-4989-8F79-A64E03DBC628}" destId="{F03B6328-4F8A-4699-B136-DDB819F3A8CA}" srcOrd="0" destOrd="0" presId="urn:microsoft.com/office/officeart/2009/3/layout/RandomtoResultProcess"/>
    <dgm:cxn modelId="{53635F4F-0066-417C-B990-F98BC3523A59}" type="presOf" srcId="{45C42CB5-04F8-45AB-ABFE-BD00C1B61D37}" destId="{C0F6ED26-87F9-4815-B237-2B80941C0234}" srcOrd="0" destOrd="0" presId="urn:microsoft.com/office/officeart/2009/3/layout/RandomtoResultProcess"/>
    <dgm:cxn modelId="{330AE469-9CCD-44A0-B7BB-66815C219FBE}" type="presOf" srcId="{C0FBD416-E02A-4B21-899D-DCC727C65F23}" destId="{46836F35-8461-48BB-8158-686EDD733020}" srcOrd="0" destOrd="0" presId="urn:microsoft.com/office/officeart/2009/3/layout/RandomtoResultProcess"/>
    <dgm:cxn modelId="{ED15DB72-CD37-4786-8954-9CADCBC23948}" srcId="{5942E3DD-DCB5-4989-8F79-A64E03DBC628}" destId="{33668665-D4DF-4BEC-8A1F-F7BB0C178876}" srcOrd="4" destOrd="0" parTransId="{D95083E8-A6B0-4342-8D8C-C7F4C3AA8FC9}" sibTransId="{7B42D981-FF01-41C7-9FE1-248D60BD6E5E}"/>
    <dgm:cxn modelId="{BC53DCF3-B17A-441F-8F69-7B6EC6B55A52}" type="presOf" srcId="{5EDD1A79-A9D1-4112-AAB9-41887C46642D}" destId="{9C5864A5-5EB2-4BD6-85FF-8CC156B5FE76}" srcOrd="0" destOrd="0" presId="urn:microsoft.com/office/officeart/2009/3/layout/RandomtoResultProcess"/>
    <dgm:cxn modelId="{767ACB5D-6F4F-4F0D-A004-C0C248ECE116}" srcId="{5942E3DD-DCB5-4989-8F79-A64E03DBC628}" destId="{C0FBD416-E02A-4B21-899D-DCC727C65F23}" srcOrd="0" destOrd="0" parTransId="{C1B329E7-7866-4F66-81D4-E3E985D4286C}" sibTransId="{4BAA25EB-0118-41DB-8096-DA25CF627769}"/>
    <dgm:cxn modelId="{F68083A2-2ED9-43D6-9D79-64007E008975}" srcId="{5942E3DD-DCB5-4989-8F79-A64E03DBC628}" destId="{45C42CB5-04F8-45AB-ABFE-BD00C1B61D37}" srcOrd="1" destOrd="0" parTransId="{5CE6FA2E-D414-4CE5-ADC4-6D713404410F}" sibTransId="{BE2D5081-A633-4466-B3E6-2A536DF70FCD}"/>
    <dgm:cxn modelId="{5D0B824D-8216-44EA-A896-CAE6AFA25A82}" type="presParOf" srcId="{F03B6328-4F8A-4699-B136-DDB819F3A8CA}" destId="{7EC355F1-0AC2-40A5-B42A-7BD6F11B1EBC}" srcOrd="0" destOrd="0" presId="urn:microsoft.com/office/officeart/2009/3/layout/RandomtoResultProcess"/>
    <dgm:cxn modelId="{9E1DA512-E630-4456-9010-9762632B308C}" type="presParOf" srcId="{7EC355F1-0AC2-40A5-B42A-7BD6F11B1EBC}" destId="{46836F35-8461-48BB-8158-686EDD733020}" srcOrd="0" destOrd="0" presId="urn:microsoft.com/office/officeart/2009/3/layout/RandomtoResultProcess"/>
    <dgm:cxn modelId="{D83A9D26-0B1F-4896-8286-D040A5AEB0CD}" type="presParOf" srcId="{7EC355F1-0AC2-40A5-B42A-7BD6F11B1EBC}" destId="{65235B56-9276-441C-8886-AE9F4F6C4079}" srcOrd="1" destOrd="0" presId="urn:microsoft.com/office/officeart/2009/3/layout/RandomtoResultProcess"/>
    <dgm:cxn modelId="{DE890805-77DC-49A5-AB89-01FF0B6E355A}" type="presParOf" srcId="{7EC355F1-0AC2-40A5-B42A-7BD6F11B1EBC}" destId="{F989CE9B-4D5A-415C-93AC-833FE1123555}" srcOrd="2" destOrd="0" presId="urn:microsoft.com/office/officeart/2009/3/layout/RandomtoResultProcess"/>
    <dgm:cxn modelId="{C353B4BA-F0FA-496F-9E88-880BD70C9F2C}" type="presParOf" srcId="{7EC355F1-0AC2-40A5-B42A-7BD6F11B1EBC}" destId="{7EA921E7-B11B-4740-A82F-657D11F8AC73}" srcOrd="3" destOrd="0" presId="urn:microsoft.com/office/officeart/2009/3/layout/RandomtoResultProcess"/>
    <dgm:cxn modelId="{226FB8BA-DBB3-4478-93A8-D3BABFF77E1F}" type="presParOf" srcId="{7EC355F1-0AC2-40A5-B42A-7BD6F11B1EBC}" destId="{30DA2574-4E85-46D5-BDA2-ACC23E69BA04}" srcOrd="4" destOrd="0" presId="urn:microsoft.com/office/officeart/2009/3/layout/RandomtoResultProcess"/>
    <dgm:cxn modelId="{01CA6D71-50F1-4671-AECD-896C8E04B98B}" type="presParOf" srcId="{7EC355F1-0AC2-40A5-B42A-7BD6F11B1EBC}" destId="{E42E01F6-E114-405B-A3B6-BB3D66EDA38C}" srcOrd="5" destOrd="0" presId="urn:microsoft.com/office/officeart/2009/3/layout/RandomtoResultProcess"/>
    <dgm:cxn modelId="{033A9092-6B72-451A-9137-02FA32C4E27E}" type="presParOf" srcId="{7EC355F1-0AC2-40A5-B42A-7BD6F11B1EBC}" destId="{A9704E0E-E715-4877-856C-445137CC4606}" srcOrd="6" destOrd="0" presId="urn:microsoft.com/office/officeart/2009/3/layout/RandomtoResultProcess"/>
    <dgm:cxn modelId="{D5B6B51B-323D-4748-99EA-D28C3C2BDBD1}" type="presParOf" srcId="{7EC355F1-0AC2-40A5-B42A-7BD6F11B1EBC}" destId="{A4E99051-51FC-4791-A316-27F110D30DD3}" srcOrd="7" destOrd="0" presId="urn:microsoft.com/office/officeart/2009/3/layout/RandomtoResultProcess"/>
    <dgm:cxn modelId="{80FBAAC4-1934-4CBC-AD08-F31B117D4E3E}" type="presParOf" srcId="{7EC355F1-0AC2-40A5-B42A-7BD6F11B1EBC}" destId="{C104D656-496E-48F4-AFF7-6296A74FEAF8}" srcOrd="8" destOrd="0" presId="urn:microsoft.com/office/officeart/2009/3/layout/RandomtoResultProcess"/>
    <dgm:cxn modelId="{3F9937A9-BC4B-4A1D-B009-C7955EC4B1BF}" type="presParOf" srcId="{7EC355F1-0AC2-40A5-B42A-7BD6F11B1EBC}" destId="{D0D1DC1A-AA37-4D82-B8EC-0636E83873AA}" srcOrd="9" destOrd="0" presId="urn:microsoft.com/office/officeart/2009/3/layout/RandomtoResultProcess"/>
    <dgm:cxn modelId="{21923E16-3153-47BD-83F8-C7364BC55967}" type="presParOf" srcId="{7EC355F1-0AC2-40A5-B42A-7BD6F11B1EBC}" destId="{FAA8AE93-4DF7-4A5D-89A9-A39C124F47B8}" srcOrd="10" destOrd="0" presId="urn:microsoft.com/office/officeart/2009/3/layout/RandomtoResultProcess"/>
    <dgm:cxn modelId="{639211F9-FCE3-4E81-8B31-FD4B2D2D4B00}" type="presParOf" srcId="{7EC355F1-0AC2-40A5-B42A-7BD6F11B1EBC}" destId="{0404203F-65F4-4967-A476-496E5D459420}" srcOrd="11" destOrd="0" presId="urn:microsoft.com/office/officeart/2009/3/layout/RandomtoResultProcess"/>
    <dgm:cxn modelId="{CCA884BB-8F41-4AC7-85E9-9508E7882EC7}" type="presParOf" srcId="{7EC355F1-0AC2-40A5-B42A-7BD6F11B1EBC}" destId="{7DFA90B2-24D8-4BA9-976C-9142B69ECA49}" srcOrd="12" destOrd="0" presId="urn:microsoft.com/office/officeart/2009/3/layout/RandomtoResultProcess"/>
    <dgm:cxn modelId="{F3116B64-3229-416C-8085-2CBF5DF14BBB}" type="presParOf" srcId="{7EC355F1-0AC2-40A5-B42A-7BD6F11B1EBC}" destId="{56BB49E9-AE83-4DAD-8FEB-35E9975B7E80}" srcOrd="13" destOrd="0" presId="urn:microsoft.com/office/officeart/2009/3/layout/RandomtoResultProcess"/>
    <dgm:cxn modelId="{92F5CDDC-C43F-4A23-8D5A-0DE75F338B2A}" type="presParOf" srcId="{7EC355F1-0AC2-40A5-B42A-7BD6F11B1EBC}" destId="{9A4EA378-0838-4B4C-83C1-445497FCEB4F}" srcOrd="14" destOrd="0" presId="urn:microsoft.com/office/officeart/2009/3/layout/RandomtoResultProcess"/>
    <dgm:cxn modelId="{39949F56-5F0D-4751-9A7E-251C2FA19603}" type="presParOf" srcId="{7EC355F1-0AC2-40A5-B42A-7BD6F11B1EBC}" destId="{01539026-4584-4F5B-8283-BBB074C18CC3}" srcOrd="15" destOrd="0" presId="urn:microsoft.com/office/officeart/2009/3/layout/RandomtoResultProcess"/>
    <dgm:cxn modelId="{757BF11B-10BF-4A36-A993-06DCB4A5DCE0}" type="presParOf" srcId="{7EC355F1-0AC2-40A5-B42A-7BD6F11B1EBC}" destId="{C954C379-68FA-424C-9B9B-DF09648D62C7}" srcOrd="16" destOrd="0" presId="urn:microsoft.com/office/officeart/2009/3/layout/RandomtoResultProcess"/>
    <dgm:cxn modelId="{4F590B55-22D7-4A14-9E7C-C1FECCFDE5F9}" type="presParOf" srcId="{7EC355F1-0AC2-40A5-B42A-7BD6F11B1EBC}" destId="{748EA3D2-E123-4583-ABC4-3B5A32DD7735}" srcOrd="17" destOrd="0" presId="urn:microsoft.com/office/officeart/2009/3/layout/RandomtoResultProcess"/>
    <dgm:cxn modelId="{64CDA00A-6F4C-47D4-95F6-BCAB921FB381}" type="presParOf" srcId="{7EC355F1-0AC2-40A5-B42A-7BD6F11B1EBC}" destId="{3C06545E-7F0B-4BBC-8C9B-B96DF918A207}" srcOrd="18" destOrd="0" presId="urn:microsoft.com/office/officeart/2009/3/layout/RandomtoResultProcess"/>
    <dgm:cxn modelId="{D26ACA5C-FA02-4B66-AAE6-2E1ADDA61726}" type="presParOf" srcId="{F03B6328-4F8A-4699-B136-DDB819F3A8CA}" destId="{A152AA78-8F36-49C8-8882-3E4744710C98}" srcOrd="1" destOrd="0" presId="urn:microsoft.com/office/officeart/2009/3/layout/RandomtoResultProcess"/>
    <dgm:cxn modelId="{7605B996-2896-44E0-A4B9-09C504881E55}" type="presParOf" srcId="{A152AA78-8F36-49C8-8882-3E4744710C98}" destId="{D35BEDCA-662E-43F0-BD80-62CC92D2D058}" srcOrd="0" destOrd="0" presId="urn:microsoft.com/office/officeart/2009/3/layout/RandomtoResultProcess"/>
    <dgm:cxn modelId="{B5CBAE75-9D23-4510-A7BB-73BAF59406D8}" type="presParOf" srcId="{A152AA78-8F36-49C8-8882-3E4744710C98}" destId="{E0E51E76-3613-457E-BA65-915D3DD14E08}" srcOrd="1" destOrd="0" presId="urn:microsoft.com/office/officeart/2009/3/layout/RandomtoResultProcess"/>
    <dgm:cxn modelId="{D5372D11-D4BB-41F9-988B-77D3AE840515}" type="presParOf" srcId="{F03B6328-4F8A-4699-B136-DDB819F3A8CA}" destId="{8427BDDE-8BD8-4A9B-A985-704AF481DF7B}" srcOrd="2" destOrd="0" presId="urn:microsoft.com/office/officeart/2009/3/layout/RandomtoResultProcess"/>
    <dgm:cxn modelId="{907592C3-DE67-4067-9D4E-FE8974521880}" type="presParOf" srcId="{8427BDDE-8BD8-4A9B-A985-704AF481DF7B}" destId="{C0F6ED26-87F9-4815-B237-2B80941C0234}" srcOrd="0" destOrd="0" presId="urn:microsoft.com/office/officeart/2009/3/layout/RandomtoResultProcess"/>
    <dgm:cxn modelId="{D8E9D6A3-8491-4F4F-B012-FA3C4F654100}" type="presParOf" srcId="{8427BDDE-8BD8-4A9B-A985-704AF481DF7B}" destId="{6F8CFC8E-2EDC-48DC-B548-CF420A9FD0A5}" srcOrd="1" destOrd="0" presId="urn:microsoft.com/office/officeart/2009/3/layout/RandomtoResultProcess"/>
    <dgm:cxn modelId="{0B49640B-7DB9-4764-9685-B048E28AFE68}" type="presParOf" srcId="{F03B6328-4F8A-4699-B136-DDB819F3A8CA}" destId="{FB359DAD-F1B0-478C-A90D-9A5314802239}" srcOrd="3" destOrd="0" presId="urn:microsoft.com/office/officeart/2009/3/layout/RandomtoResultProcess"/>
    <dgm:cxn modelId="{ED2F9F4E-20A7-4406-B8BA-6081DEBDE308}" type="presParOf" srcId="{FB359DAD-F1B0-478C-A90D-9A5314802239}" destId="{BA2BB026-1CBB-482F-B77A-F9AB2B76AF17}" srcOrd="0" destOrd="0" presId="urn:microsoft.com/office/officeart/2009/3/layout/RandomtoResultProcess"/>
    <dgm:cxn modelId="{457A78BD-546E-4642-A3B9-9B002F24784B}" type="presParOf" srcId="{FB359DAD-F1B0-478C-A90D-9A5314802239}" destId="{22F9B42D-9A41-4938-ACC4-FE3C1B232D15}" srcOrd="1" destOrd="0" presId="urn:microsoft.com/office/officeart/2009/3/layout/RandomtoResultProcess"/>
    <dgm:cxn modelId="{3F54922F-598F-4ACE-A77A-ABD78808CCA7}" type="presParOf" srcId="{F03B6328-4F8A-4699-B136-DDB819F3A8CA}" destId="{D9997C25-C20F-4354-B9ED-932C4FE9585C}" srcOrd="4" destOrd="0" presId="urn:microsoft.com/office/officeart/2009/3/layout/RandomtoResultProcess"/>
    <dgm:cxn modelId="{7132C33D-1133-4D52-980E-6505F7BA1082}" type="presParOf" srcId="{D9997C25-C20F-4354-B9ED-932C4FE9585C}" destId="{45A06EAF-2AC9-48F8-B042-E06396118BB5}" srcOrd="0" destOrd="0" presId="urn:microsoft.com/office/officeart/2009/3/layout/RandomtoResultProcess"/>
    <dgm:cxn modelId="{E1FBEB72-96E6-4788-B636-3AABF25E1B38}" type="presParOf" srcId="{D9997C25-C20F-4354-B9ED-932C4FE9585C}" destId="{74516D41-24EA-4C39-A13F-144650BD9626}" srcOrd="1" destOrd="0" presId="urn:microsoft.com/office/officeart/2009/3/layout/RandomtoResultProcess"/>
    <dgm:cxn modelId="{D2E14863-2D30-43C7-9D53-4D7A81EA08D2}" type="presParOf" srcId="{F03B6328-4F8A-4699-B136-DDB819F3A8CA}" destId="{97D386EA-46C7-4ECC-A328-3ABF098B6FFB}" srcOrd="5" destOrd="0" presId="urn:microsoft.com/office/officeart/2009/3/layout/RandomtoResultProcess"/>
    <dgm:cxn modelId="{FB942B60-BCB7-416C-8847-28821281F879}" type="presParOf" srcId="{97D386EA-46C7-4ECC-A328-3ABF098B6FFB}" destId="{651C3894-75B4-49B2-9DB3-E9E60C160510}" srcOrd="0" destOrd="0" presId="urn:microsoft.com/office/officeart/2009/3/layout/RandomtoResultProcess"/>
    <dgm:cxn modelId="{3BEB87CA-5D15-489D-9C77-DFD29F7833ED}" type="presParOf" srcId="{97D386EA-46C7-4ECC-A328-3ABF098B6FFB}" destId="{037EA8C4-01F4-4C6A-A5AC-AC483650C6DC}" srcOrd="1" destOrd="0" presId="urn:microsoft.com/office/officeart/2009/3/layout/RandomtoResultProcess"/>
    <dgm:cxn modelId="{ECEA5D93-DF0B-4EB2-8F17-038F1B6EB33A}" type="presParOf" srcId="{F03B6328-4F8A-4699-B136-DDB819F3A8CA}" destId="{4C32AF17-F5AE-4B4A-BBD2-F6B09D0D13D3}" srcOrd="6" destOrd="0" presId="urn:microsoft.com/office/officeart/2009/3/layout/RandomtoResultProcess"/>
    <dgm:cxn modelId="{49EB1C23-5CA8-41A6-8A0F-8F3A381B3689}" type="presParOf" srcId="{4C32AF17-F5AE-4B4A-BBD2-F6B09D0D13D3}" destId="{9C5864A5-5EB2-4BD6-85FF-8CC156B5FE76}" srcOrd="0" destOrd="0" presId="urn:microsoft.com/office/officeart/2009/3/layout/RandomtoResultProcess"/>
    <dgm:cxn modelId="{8516B4A8-2907-44B0-BEF6-0CA294663751}" type="presParOf" srcId="{4C32AF17-F5AE-4B4A-BBD2-F6B09D0D13D3}" destId="{389608F0-F114-4C90-A287-83FEEF1127BD}" srcOrd="1" destOrd="0" presId="urn:microsoft.com/office/officeart/2009/3/layout/RandomtoResultProcess"/>
    <dgm:cxn modelId="{4AB3F984-065E-42F8-ACF0-3F4F6BF1993B}" type="presParOf" srcId="{F03B6328-4F8A-4699-B136-DDB819F3A8CA}" destId="{60C809DE-B648-43D1-B8D8-27D04C802A25}" srcOrd="7" destOrd="0" presId="urn:microsoft.com/office/officeart/2009/3/layout/RandomtoResultProcess"/>
    <dgm:cxn modelId="{B289723D-9E4A-423F-8056-6BFB47DF74A7}" type="presParOf" srcId="{60C809DE-B648-43D1-B8D8-27D04C802A25}" destId="{732A873C-D464-406A-AD45-091E01889982}" srcOrd="0" destOrd="0" presId="urn:microsoft.com/office/officeart/2009/3/layout/RandomtoResultProcess"/>
    <dgm:cxn modelId="{022E94D2-B0C7-4FBB-8F8E-73CA79F1124B}" type="presParOf" srcId="{60C809DE-B648-43D1-B8D8-27D04C802A25}" destId="{E3F8494B-E1AC-4E17-BC10-58D60C280FCB}" srcOrd="1" destOrd="0" presId="urn:microsoft.com/office/officeart/2009/3/layout/RandomtoResultProcess"/>
    <dgm:cxn modelId="{253F0F5C-91C9-4B3B-8B1C-4708DA20E14C}" type="presParOf" srcId="{F03B6328-4F8A-4699-B136-DDB819F3A8CA}" destId="{FBBE4BD3-6D5D-4304-BD21-D0381CB9CB4D}" srcOrd="8" destOrd="0" presId="urn:microsoft.com/office/officeart/2009/3/layout/RandomtoResultProcess"/>
    <dgm:cxn modelId="{7628862E-E077-46F4-8874-2714A9510DC3}" type="presParOf" srcId="{FBBE4BD3-6D5D-4304-BD21-D0381CB9CB4D}" destId="{8EF1A9C5-7F1F-4C99-AD93-985E71F48657}" srcOrd="0" destOrd="0" presId="urn:microsoft.com/office/officeart/2009/3/layout/RandomtoResultProcess"/>
    <dgm:cxn modelId="{4048FEBD-52BE-4683-A698-AD10813768E4}" type="presParOf" srcId="{FBBE4BD3-6D5D-4304-BD21-D0381CB9CB4D}" destId="{07F36E1D-F93E-4079-ADAC-AE6AD26986F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36F35-8461-48BB-8158-686EDD733020}">
      <dsp:nvSpPr>
        <dsp:cNvPr id="0" name=""/>
        <dsp:cNvSpPr/>
      </dsp:nvSpPr>
      <dsp:spPr>
        <a:xfrm>
          <a:off x="97530" y="856596"/>
          <a:ext cx="1339427" cy="441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標楷體" panose="03000509000000000000" pitchFamily="65" charset="-120"/>
              <a:cs typeface="+mn-cs"/>
            </a:rPr>
            <a:t>申請帳號</a:t>
          </a:r>
          <a:endParaRPr lang="zh-TW" alt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標楷體" panose="03000509000000000000" pitchFamily="65" charset="-120"/>
            <a:cs typeface="+mn-cs"/>
          </a:endParaRPr>
        </a:p>
      </dsp:txBody>
      <dsp:txXfrm>
        <a:off x="97530" y="856596"/>
        <a:ext cx="1339427" cy="441402"/>
      </dsp:txXfrm>
    </dsp:sp>
    <dsp:sp modelId="{65235B56-9276-441C-8886-AE9F4F6C4079}">
      <dsp:nvSpPr>
        <dsp:cNvPr id="0" name=""/>
        <dsp:cNvSpPr/>
      </dsp:nvSpPr>
      <dsp:spPr>
        <a:xfrm>
          <a:off x="96008" y="722349"/>
          <a:ext cx="106545" cy="10654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9CE9B-4D5A-415C-93AC-833FE1123555}">
      <dsp:nvSpPr>
        <dsp:cNvPr id="0" name=""/>
        <dsp:cNvSpPr/>
      </dsp:nvSpPr>
      <dsp:spPr>
        <a:xfrm>
          <a:off x="170589" y="573185"/>
          <a:ext cx="106545" cy="10654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A921E7-B11B-4740-A82F-657D11F8AC73}">
      <dsp:nvSpPr>
        <dsp:cNvPr id="0" name=""/>
        <dsp:cNvSpPr/>
      </dsp:nvSpPr>
      <dsp:spPr>
        <a:xfrm>
          <a:off x="349585" y="603018"/>
          <a:ext cx="167428" cy="16742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A2574-4E85-46D5-BDA2-ACC23E69BA04}">
      <dsp:nvSpPr>
        <dsp:cNvPr id="0" name=""/>
        <dsp:cNvSpPr/>
      </dsp:nvSpPr>
      <dsp:spPr>
        <a:xfrm>
          <a:off x="498749" y="438938"/>
          <a:ext cx="106545" cy="10654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2E01F6-E114-405B-A3B6-BB3D66EDA38C}">
      <dsp:nvSpPr>
        <dsp:cNvPr id="0" name=""/>
        <dsp:cNvSpPr/>
      </dsp:nvSpPr>
      <dsp:spPr>
        <a:xfrm>
          <a:off x="692661" y="379273"/>
          <a:ext cx="106545" cy="106545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704E0E-E715-4877-856C-445137CC4606}">
      <dsp:nvSpPr>
        <dsp:cNvPr id="0" name=""/>
        <dsp:cNvSpPr/>
      </dsp:nvSpPr>
      <dsp:spPr>
        <a:xfrm>
          <a:off x="931323" y="483687"/>
          <a:ext cx="106545" cy="10654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E99051-51FC-4791-A316-27F110D30DD3}">
      <dsp:nvSpPr>
        <dsp:cNvPr id="0" name=""/>
        <dsp:cNvSpPr/>
      </dsp:nvSpPr>
      <dsp:spPr>
        <a:xfrm>
          <a:off x="1080487" y="558269"/>
          <a:ext cx="167428" cy="16742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4D656-496E-48F4-AFF7-6296A74FEAF8}">
      <dsp:nvSpPr>
        <dsp:cNvPr id="0" name=""/>
        <dsp:cNvSpPr/>
      </dsp:nvSpPr>
      <dsp:spPr>
        <a:xfrm>
          <a:off x="1289315" y="722349"/>
          <a:ext cx="106545" cy="10654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1DC1A-AA37-4D82-B8EC-0636E83873AA}">
      <dsp:nvSpPr>
        <dsp:cNvPr id="0" name=""/>
        <dsp:cNvSpPr/>
      </dsp:nvSpPr>
      <dsp:spPr>
        <a:xfrm>
          <a:off x="1378814" y="886428"/>
          <a:ext cx="106545" cy="10654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8AE93-4DF7-4A5D-89A9-A39C124F47B8}">
      <dsp:nvSpPr>
        <dsp:cNvPr id="0" name=""/>
        <dsp:cNvSpPr/>
      </dsp:nvSpPr>
      <dsp:spPr>
        <a:xfrm>
          <a:off x="603163" y="573185"/>
          <a:ext cx="273973" cy="273973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04203F-65F4-4967-A476-496E5D459420}">
      <dsp:nvSpPr>
        <dsp:cNvPr id="0" name=""/>
        <dsp:cNvSpPr/>
      </dsp:nvSpPr>
      <dsp:spPr>
        <a:xfrm>
          <a:off x="21426" y="1140006"/>
          <a:ext cx="106545" cy="10654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A90B2-24D8-4BA9-976C-9142B69ECA49}">
      <dsp:nvSpPr>
        <dsp:cNvPr id="0" name=""/>
        <dsp:cNvSpPr/>
      </dsp:nvSpPr>
      <dsp:spPr>
        <a:xfrm>
          <a:off x="110924" y="1274253"/>
          <a:ext cx="167428" cy="16742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B49E9-AE83-4DAD-8FEB-35E9975B7E80}">
      <dsp:nvSpPr>
        <dsp:cNvPr id="0" name=""/>
        <dsp:cNvSpPr/>
      </dsp:nvSpPr>
      <dsp:spPr>
        <a:xfrm>
          <a:off x="334669" y="1393584"/>
          <a:ext cx="243532" cy="24353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EA378-0838-4B4C-83C1-445497FCEB4F}">
      <dsp:nvSpPr>
        <dsp:cNvPr id="0" name=""/>
        <dsp:cNvSpPr/>
      </dsp:nvSpPr>
      <dsp:spPr>
        <a:xfrm>
          <a:off x="647912" y="1587497"/>
          <a:ext cx="106545" cy="10654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39026-4584-4F5B-8283-BBB074C18CC3}">
      <dsp:nvSpPr>
        <dsp:cNvPr id="0" name=""/>
        <dsp:cNvSpPr/>
      </dsp:nvSpPr>
      <dsp:spPr>
        <a:xfrm>
          <a:off x="707578" y="1393584"/>
          <a:ext cx="167428" cy="167428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4C379-68FA-424C-9B9B-DF09648D62C7}">
      <dsp:nvSpPr>
        <dsp:cNvPr id="0" name=""/>
        <dsp:cNvSpPr/>
      </dsp:nvSpPr>
      <dsp:spPr>
        <a:xfrm>
          <a:off x="856741" y="1602413"/>
          <a:ext cx="106545" cy="10654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8EA3D2-E123-4583-ABC4-3B5A32DD7735}">
      <dsp:nvSpPr>
        <dsp:cNvPr id="0" name=""/>
        <dsp:cNvSpPr/>
      </dsp:nvSpPr>
      <dsp:spPr>
        <a:xfrm>
          <a:off x="990988" y="1363752"/>
          <a:ext cx="243532" cy="24353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6545E-7F0B-4BBC-8C9B-B96DF918A207}">
      <dsp:nvSpPr>
        <dsp:cNvPr id="0" name=""/>
        <dsp:cNvSpPr/>
      </dsp:nvSpPr>
      <dsp:spPr>
        <a:xfrm>
          <a:off x="1319148" y="1304086"/>
          <a:ext cx="167428" cy="16742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BEDCA-662E-43F0-BD80-62CC92D2D058}">
      <dsp:nvSpPr>
        <dsp:cNvPr id="0" name=""/>
        <dsp:cNvSpPr/>
      </dsp:nvSpPr>
      <dsp:spPr>
        <a:xfrm>
          <a:off x="1486577" y="602770"/>
          <a:ext cx="491713" cy="938734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6ED26-87F9-4815-B237-2B80941C0234}">
      <dsp:nvSpPr>
        <dsp:cNvPr id="0" name=""/>
        <dsp:cNvSpPr/>
      </dsp:nvSpPr>
      <dsp:spPr>
        <a:xfrm>
          <a:off x="1978290" y="603226"/>
          <a:ext cx="1341036" cy="93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填寫申請表</a:t>
          </a:r>
          <a:endParaRPr lang="zh-TW" altLang="en-US" sz="1700" kern="1200" dirty="0">
            <a:solidFill>
              <a:sysClr val="windowText" lastClr="000000"/>
            </a:solidFill>
            <a:latin typeface="Constantia"/>
            <a:ea typeface="標楷體" panose="03000509000000000000" pitchFamily="65" charset="-120"/>
            <a:cs typeface="+mn-cs"/>
          </a:endParaRPr>
        </a:p>
      </dsp:txBody>
      <dsp:txXfrm>
        <a:off x="1978290" y="603226"/>
        <a:ext cx="1341036" cy="938725"/>
      </dsp:txXfrm>
    </dsp:sp>
    <dsp:sp modelId="{BA2BB026-1CBB-482F-B77A-F9AB2B76AF17}">
      <dsp:nvSpPr>
        <dsp:cNvPr id="0" name=""/>
        <dsp:cNvSpPr/>
      </dsp:nvSpPr>
      <dsp:spPr>
        <a:xfrm>
          <a:off x="3319326" y="602770"/>
          <a:ext cx="491713" cy="938734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06EAF-2AC9-48F8-B042-E06396118BB5}">
      <dsp:nvSpPr>
        <dsp:cNvPr id="0" name=""/>
        <dsp:cNvSpPr/>
      </dsp:nvSpPr>
      <dsp:spPr>
        <a:xfrm>
          <a:off x="3811040" y="603226"/>
          <a:ext cx="1596906" cy="93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送出申請</a:t>
          </a:r>
          <a:endParaRPr lang="en-US" altLang="zh-TW" sz="1700" b="1" kern="1200" dirty="0" smtClean="0">
            <a:solidFill>
              <a:sysClr val="windowText" lastClr="000000"/>
            </a:solidFill>
            <a:latin typeface="Constantia"/>
            <a:ea typeface="標楷體" panose="03000509000000000000" pitchFamily="65" charset="-120"/>
            <a:cs typeface="+mn-cs"/>
          </a:endParaRPr>
        </a:p>
      </dsp:txBody>
      <dsp:txXfrm>
        <a:off x="3811040" y="603226"/>
        <a:ext cx="1596906" cy="938725"/>
      </dsp:txXfrm>
    </dsp:sp>
    <dsp:sp modelId="{651C3894-75B4-49B2-9DB3-E9E60C160510}">
      <dsp:nvSpPr>
        <dsp:cNvPr id="0" name=""/>
        <dsp:cNvSpPr/>
      </dsp:nvSpPr>
      <dsp:spPr>
        <a:xfrm>
          <a:off x="5407946" y="602770"/>
          <a:ext cx="491713" cy="938734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5864A5-5EB2-4BD6-85FF-8CC156B5FE76}">
      <dsp:nvSpPr>
        <dsp:cNvPr id="0" name=""/>
        <dsp:cNvSpPr/>
      </dsp:nvSpPr>
      <dsp:spPr>
        <a:xfrm>
          <a:off x="5899659" y="603226"/>
          <a:ext cx="1341036" cy="938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700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自我評量</a:t>
          </a:r>
          <a:endParaRPr kumimoji="1" lang="en-US" altLang="zh-TW" sz="1700" b="1" kern="1200" dirty="0" smtClean="0">
            <a:solidFill>
              <a:sysClr val="windowText" lastClr="000000"/>
            </a:solidFill>
            <a:latin typeface="Constantia"/>
            <a:ea typeface="標楷體" panose="03000509000000000000" pitchFamily="65" charset="-120"/>
            <a:cs typeface="+mn-cs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zh-TW" sz="1700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友善職場暨外語環境</a:t>
          </a:r>
          <a:r>
            <a:rPr kumimoji="1" lang="zh-TW" altLang="en-US" sz="1700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評量</a:t>
          </a:r>
          <a:r>
            <a:rPr kumimoji="1" lang="zh-TW" altLang="zh-TW" sz="1700" b="1" kern="1200" dirty="0" smtClean="0">
              <a:solidFill>
                <a:sysClr val="windowText" lastClr="000000"/>
              </a:solidFill>
              <a:latin typeface="Constantia"/>
              <a:ea typeface="標楷體" panose="03000509000000000000" pitchFamily="65" charset="-120"/>
              <a:cs typeface="+mn-cs"/>
            </a:rPr>
            <a:t>表</a:t>
          </a:r>
          <a:endParaRPr kumimoji="1" lang="zh-TW" altLang="en-US" sz="1700" b="1" kern="1200" dirty="0">
            <a:solidFill>
              <a:sysClr val="windowText" lastClr="000000"/>
            </a:solidFill>
            <a:latin typeface="Constantia"/>
            <a:ea typeface="標楷體" panose="03000509000000000000" pitchFamily="65" charset="-120"/>
            <a:cs typeface="+mn-cs"/>
          </a:endParaRPr>
        </a:p>
      </dsp:txBody>
      <dsp:txXfrm>
        <a:off x="5899659" y="603226"/>
        <a:ext cx="1341036" cy="938725"/>
      </dsp:txXfrm>
    </dsp:sp>
    <dsp:sp modelId="{732A873C-D464-406A-AD45-091E01889982}">
      <dsp:nvSpPr>
        <dsp:cNvPr id="0" name=""/>
        <dsp:cNvSpPr/>
      </dsp:nvSpPr>
      <dsp:spPr>
        <a:xfrm>
          <a:off x="7240696" y="602770"/>
          <a:ext cx="491713" cy="938734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1A9C5-7F1F-4C99-AD93-985E71F48657}">
      <dsp:nvSpPr>
        <dsp:cNvPr id="0" name=""/>
        <dsp:cNvSpPr/>
      </dsp:nvSpPr>
      <dsp:spPr>
        <a:xfrm>
          <a:off x="7786051" y="525191"/>
          <a:ext cx="1139881" cy="1139881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ysClr val="window" lastClr="FFFFFF"/>
              </a:solidFill>
              <a:latin typeface="Constantia"/>
              <a:ea typeface="標楷體" panose="03000509000000000000" pitchFamily="65" charset="-120"/>
              <a:cs typeface="+mn-cs"/>
            </a:rPr>
            <a:t>完成線上申請</a:t>
          </a:r>
          <a:endParaRPr lang="zh-TW" altLang="en-US" sz="1700" kern="1200" dirty="0">
            <a:solidFill>
              <a:sysClr val="window" lastClr="FFFFFF"/>
            </a:solidFill>
            <a:latin typeface="Constantia"/>
            <a:ea typeface="標楷體" panose="03000509000000000000" pitchFamily="65" charset="-120"/>
            <a:cs typeface="+mn-cs"/>
          </a:endParaRPr>
        </a:p>
      </dsp:txBody>
      <dsp:txXfrm>
        <a:off x="7952983" y="692123"/>
        <a:ext cx="806017" cy="806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82C65-26B9-4AF9-A45E-214B7AF472D3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F4AD6-0DAF-4CA5-A83E-C34C50268B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14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D6C4-A972-46E1-A599-E937B19FE32B}" type="datetimeFigureOut">
              <a:rPr lang="zh-TW" altLang="en-US" smtClean="0"/>
              <a:t>2022/6/23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368B8-0428-49D5-9B8D-7860433E96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82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49688" y="942975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93" tIns="45995" rIns="91993" bIns="45995" anchor="b"/>
          <a:lstStyle/>
          <a:p>
            <a:pPr algn="r" defTabSz="917575"/>
            <a:fld id="{2380B4F6-5024-4DBF-BEF0-41DAAD135AC7}" type="slidenum">
              <a:rPr lang="en-US" altLang="zh-TW" sz="1300"/>
              <a:pPr algn="r" defTabSz="917575"/>
              <a:t>24</a:t>
            </a:fld>
            <a:endParaRPr lang="en-US" altLang="zh-TW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6125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6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zh-TW" altLang="en-US" dirty="0" smtClean="0">
              <a:latin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916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標楷體" pitchFamily="65" charset="-120"/>
            </a:endParaRPr>
          </a:p>
        </p:txBody>
      </p:sp>
      <p:sp>
        <p:nvSpPr>
          <p:cNvPr id="303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4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77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標楷體" pitchFamily="65" charset="-120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9" name="圖片 20" descr="moea-logo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"/>
            <a:ext cx="1547662" cy="5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華康隸書體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5609183"/>
            <a:ext cx="1224136" cy="8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1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32588" y="188916"/>
            <a:ext cx="2136775" cy="5976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17500" y="188916"/>
            <a:ext cx="6262688" cy="5976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824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4431" y="188913"/>
            <a:ext cx="6980238" cy="6477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17501" y="1196976"/>
            <a:ext cx="8551863" cy="49688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60951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1">
              <a:solidFill>
                <a:srgbClr val="000000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-36635" y="11"/>
            <a:ext cx="2302120" cy="836613"/>
            <a:chOff x="0" y="0"/>
            <a:chExt cx="1392" cy="480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247 w 1135"/>
                <a:gd name="T3" fmla="*/ 0 h 445"/>
                <a:gd name="T4" fmla="*/ 946 w 1135"/>
                <a:gd name="T5" fmla="*/ 1103 h 445"/>
                <a:gd name="T6" fmla="*/ 0 w 1135"/>
                <a:gd name="T7" fmla="*/ 1103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7" name="Freeform 20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661" y="212"/>
              <a:ext cx="163" cy="148"/>
            </a:xfrm>
            <a:custGeom>
              <a:avLst/>
              <a:gdLst>
                <a:gd name="T0" fmla="*/ 87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7 w 163"/>
                <a:gd name="T47" fmla="*/ 88 h 148"/>
                <a:gd name="T48" fmla="*/ 82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6 w 163"/>
                <a:gd name="T61" fmla="*/ 63 h 148"/>
                <a:gd name="T62" fmla="*/ 130 w 163"/>
                <a:gd name="T63" fmla="*/ 71 h 148"/>
                <a:gd name="T64" fmla="*/ 134 w 163"/>
                <a:gd name="T65" fmla="*/ 78 h 148"/>
                <a:gd name="T66" fmla="*/ 140 w 163"/>
                <a:gd name="T67" fmla="*/ 86 h 148"/>
                <a:gd name="T68" fmla="*/ 143 w 163"/>
                <a:gd name="T69" fmla="*/ 92 h 148"/>
                <a:gd name="T70" fmla="*/ 145 w 163"/>
                <a:gd name="T71" fmla="*/ 97 h 148"/>
                <a:gd name="T72" fmla="*/ 147 w 163"/>
                <a:gd name="T73" fmla="*/ 103 h 148"/>
                <a:gd name="T74" fmla="*/ 147 w 163"/>
                <a:gd name="T75" fmla="*/ 111 h 148"/>
                <a:gd name="T76" fmla="*/ 145 w 163"/>
                <a:gd name="T77" fmla="*/ 116 h 148"/>
                <a:gd name="T78" fmla="*/ 140 w 163"/>
                <a:gd name="T79" fmla="*/ 120 h 148"/>
                <a:gd name="T80" fmla="*/ 132 w 163"/>
                <a:gd name="T81" fmla="*/ 120 h 148"/>
                <a:gd name="T82" fmla="*/ 124 w 163"/>
                <a:gd name="T83" fmla="*/ 118 h 148"/>
                <a:gd name="T84" fmla="*/ 118 w 163"/>
                <a:gd name="T85" fmla="*/ 116 h 148"/>
                <a:gd name="T86" fmla="*/ 120 w 163"/>
                <a:gd name="T87" fmla="*/ 135 h 148"/>
                <a:gd name="T88" fmla="*/ 128 w 163"/>
                <a:gd name="T89" fmla="*/ 137 h 148"/>
                <a:gd name="T90" fmla="*/ 136 w 163"/>
                <a:gd name="T91" fmla="*/ 137 h 148"/>
                <a:gd name="T92" fmla="*/ 145 w 163"/>
                <a:gd name="T93" fmla="*/ 137 h 148"/>
                <a:gd name="T94" fmla="*/ 151 w 163"/>
                <a:gd name="T95" fmla="*/ 135 h 148"/>
                <a:gd name="T96" fmla="*/ 155 w 163"/>
                <a:gd name="T97" fmla="*/ 129 h 148"/>
                <a:gd name="T98" fmla="*/ 159 w 163"/>
                <a:gd name="T99" fmla="*/ 124 h 148"/>
                <a:gd name="T100" fmla="*/ 163 w 163"/>
                <a:gd name="T101" fmla="*/ 118 h 148"/>
                <a:gd name="T102" fmla="*/ 163 w 163"/>
                <a:gd name="T103" fmla="*/ 111 h 148"/>
                <a:gd name="T104" fmla="*/ 163 w 163"/>
                <a:gd name="T105" fmla="*/ 103 h 148"/>
                <a:gd name="T106" fmla="*/ 161 w 163"/>
                <a:gd name="T107" fmla="*/ 95 h 148"/>
                <a:gd name="T108" fmla="*/ 159 w 163"/>
                <a:gd name="T109" fmla="*/ 90 h 148"/>
                <a:gd name="T110" fmla="*/ 157 w 163"/>
                <a:gd name="T111" fmla="*/ 82 h 148"/>
                <a:gd name="T112" fmla="*/ 153 w 163"/>
                <a:gd name="T113" fmla="*/ 76 h 148"/>
                <a:gd name="T114" fmla="*/ 149 w 163"/>
                <a:gd name="T115" fmla="*/ 71 h 148"/>
                <a:gd name="T116" fmla="*/ 145 w 163"/>
                <a:gd name="T117" fmla="*/ 65 h 148"/>
                <a:gd name="T118" fmla="*/ 145 w 163"/>
                <a:gd name="T119" fmla="*/ 57 h 148"/>
                <a:gd name="T120" fmla="*/ 95 w 163"/>
                <a:gd name="T121" fmla="*/ 4 h 148"/>
                <a:gd name="T122" fmla="*/ 111 w 163"/>
                <a:gd name="T123" fmla="*/ 21 h 148"/>
                <a:gd name="T124" fmla="*/ 1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pic>
          <p:nvPicPr>
            <p:cNvPr id="10" name="Picture 23" descr="MOEA_log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圖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13" y="5608649"/>
            <a:ext cx="122359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82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741513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BDC3-8F9C-4D59-8EEF-83F7F3510F1C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FC2D306E-1B78-4DCF-863A-E03D6019E4A0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72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2D94-B63D-424F-80DB-F141D7EE9699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925D5722-6412-4D5E-9538-533289ACF5D0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417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911A-F265-45B2-96BC-E978BDCA1B79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38FE1AC9-82C0-4C21-92DB-4D92CA13D073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1078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362A-6263-4BB3-9233-F06267C54741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5BC8B9D1-68FD-4B69-9CA2-C4879E94BECA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54692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2C45-953A-49D2-B26A-00A2019E4329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55904C6F-DBB8-4783-8A34-73820F7E23D4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9212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B38EF-E32D-4A24-A66C-C4972F78C6B1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0175"/>
            <a:ext cx="1969477" cy="365125"/>
          </a:xfrm>
        </p:spPr>
        <p:txBody>
          <a:bodyPr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79B0B51B-7D49-488A-B6E3-1343A66AFBCA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650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3FED-5A29-4227-BF86-A6DE559C0A53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7495417C-94E4-448B-9716-23F669105BEF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3653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580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15D7-50B7-47BF-A5D1-C922D015A0A0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E903453-B06D-4ECE-B874-63F75C078854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7395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CEEA-CC60-4322-88DE-EA4B4367F22B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0A9AC663-B0AF-4954-9DD6-1B7B0DFC0859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9141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41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1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6F73-4471-49C5-9CF5-B4633FBFC5F1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90EB79C-8DDC-4AE8-B082-059FCC5E8915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7078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C87C-12D1-422C-8DD2-EEA58C5B75CF}" type="datetime1">
              <a:rPr lang="zh-TW" altLang="en-US" smtClean="0"/>
              <a:pPr>
                <a:defRPr/>
              </a:pPr>
              <a:t>2022/6/23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45A22474-532F-41DB-9C3B-C2B41113E610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5046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-36635" y="11"/>
            <a:ext cx="2302120" cy="836613"/>
            <a:chOff x="0" y="0"/>
            <a:chExt cx="1392" cy="480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198 w 1135"/>
                <a:gd name="T3" fmla="*/ 0 h 445"/>
                <a:gd name="T4" fmla="*/ 911 w 1135"/>
                <a:gd name="T5" fmla="*/ 756 h 445"/>
                <a:gd name="T6" fmla="*/ 0 w 1135"/>
                <a:gd name="T7" fmla="*/ 756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20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661" y="212"/>
              <a:ext cx="163" cy="148"/>
            </a:xfrm>
            <a:custGeom>
              <a:avLst/>
              <a:gdLst>
                <a:gd name="T0" fmla="*/ 87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7 w 163"/>
                <a:gd name="T47" fmla="*/ 88 h 148"/>
                <a:gd name="T48" fmla="*/ 82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6 w 163"/>
                <a:gd name="T61" fmla="*/ 63 h 148"/>
                <a:gd name="T62" fmla="*/ 130 w 163"/>
                <a:gd name="T63" fmla="*/ 71 h 148"/>
                <a:gd name="T64" fmla="*/ 134 w 163"/>
                <a:gd name="T65" fmla="*/ 78 h 148"/>
                <a:gd name="T66" fmla="*/ 140 w 163"/>
                <a:gd name="T67" fmla="*/ 86 h 148"/>
                <a:gd name="T68" fmla="*/ 143 w 163"/>
                <a:gd name="T69" fmla="*/ 92 h 148"/>
                <a:gd name="T70" fmla="*/ 145 w 163"/>
                <a:gd name="T71" fmla="*/ 97 h 148"/>
                <a:gd name="T72" fmla="*/ 147 w 163"/>
                <a:gd name="T73" fmla="*/ 103 h 148"/>
                <a:gd name="T74" fmla="*/ 147 w 163"/>
                <a:gd name="T75" fmla="*/ 111 h 148"/>
                <a:gd name="T76" fmla="*/ 145 w 163"/>
                <a:gd name="T77" fmla="*/ 116 h 148"/>
                <a:gd name="T78" fmla="*/ 140 w 163"/>
                <a:gd name="T79" fmla="*/ 120 h 148"/>
                <a:gd name="T80" fmla="*/ 132 w 163"/>
                <a:gd name="T81" fmla="*/ 120 h 148"/>
                <a:gd name="T82" fmla="*/ 124 w 163"/>
                <a:gd name="T83" fmla="*/ 118 h 148"/>
                <a:gd name="T84" fmla="*/ 118 w 163"/>
                <a:gd name="T85" fmla="*/ 116 h 148"/>
                <a:gd name="T86" fmla="*/ 120 w 163"/>
                <a:gd name="T87" fmla="*/ 135 h 148"/>
                <a:gd name="T88" fmla="*/ 128 w 163"/>
                <a:gd name="T89" fmla="*/ 137 h 148"/>
                <a:gd name="T90" fmla="*/ 136 w 163"/>
                <a:gd name="T91" fmla="*/ 137 h 148"/>
                <a:gd name="T92" fmla="*/ 145 w 163"/>
                <a:gd name="T93" fmla="*/ 137 h 148"/>
                <a:gd name="T94" fmla="*/ 151 w 163"/>
                <a:gd name="T95" fmla="*/ 135 h 148"/>
                <a:gd name="T96" fmla="*/ 155 w 163"/>
                <a:gd name="T97" fmla="*/ 129 h 148"/>
                <a:gd name="T98" fmla="*/ 159 w 163"/>
                <a:gd name="T99" fmla="*/ 124 h 148"/>
                <a:gd name="T100" fmla="*/ 163 w 163"/>
                <a:gd name="T101" fmla="*/ 118 h 148"/>
                <a:gd name="T102" fmla="*/ 163 w 163"/>
                <a:gd name="T103" fmla="*/ 111 h 148"/>
                <a:gd name="T104" fmla="*/ 163 w 163"/>
                <a:gd name="T105" fmla="*/ 103 h 148"/>
                <a:gd name="T106" fmla="*/ 161 w 163"/>
                <a:gd name="T107" fmla="*/ 95 h 148"/>
                <a:gd name="T108" fmla="*/ 159 w 163"/>
                <a:gd name="T109" fmla="*/ 90 h 148"/>
                <a:gd name="T110" fmla="*/ 157 w 163"/>
                <a:gd name="T111" fmla="*/ 82 h 148"/>
                <a:gd name="T112" fmla="*/ 153 w 163"/>
                <a:gd name="T113" fmla="*/ 76 h 148"/>
                <a:gd name="T114" fmla="*/ 149 w 163"/>
                <a:gd name="T115" fmla="*/ 71 h 148"/>
                <a:gd name="T116" fmla="*/ 145 w 163"/>
                <a:gd name="T117" fmla="*/ 65 h 148"/>
                <a:gd name="T118" fmla="*/ 145 w 163"/>
                <a:gd name="T119" fmla="*/ 57 h 148"/>
                <a:gd name="T120" fmla="*/ 95 w 163"/>
                <a:gd name="T121" fmla="*/ 4 h 148"/>
                <a:gd name="T122" fmla="*/ 111 w 163"/>
                <a:gd name="T123" fmla="*/ 21 h 148"/>
                <a:gd name="T124" fmla="*/ 1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pic>
          <p:nvPicPr>
            <p:cNvPr id="10" name="Picture 23" descr="MOEA_log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圖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13" y="5608649"/>
            <a:ext cx="122359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73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862594350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B5D93CB6-E81C-4FEC-A9C8-D0EEDF029ED4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089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4767B4F2-06F5-4AE6-8A2B-E7E883041F8D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39550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1FCD020-B0B2-41CF-8D70-F9E59A6C4CAE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49083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C542E5C3-BC59-4AEA-9F4E-E613CD214C96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36320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178E9162-00F9-4FFE-9DEA-37E900F10EDB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2436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1768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DFEF1467-B64D-4706-B96F-EB805E30793B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3273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3C1C3C2B-DB40-4770-B9F5-45C98FB6A530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75702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9B106700-F267-45B2-A1B4-990F2642D282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47447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68A3F1D-C66F-4525-AE83-80D7B1F51500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3881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41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1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F16B7255-834F-4BA5-87E1-3016B3B20643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5862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71A3B96C-2BD2-4ED8-9C3D-EBA3689B29A7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87102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1">
              <a:solidFill>
                <a:srgbClr val="000000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-36635" y="11"/>
            <a:ext cx="2302120" cy="836613"/>
            <a:chOff x="0" y="0"/>
            <a:chExt cx="1392" cy="480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247 w 1135"/>
                <a:gd name="T3" fmla="*/ 0 h 445"/>
                <a:gd name="T4" fmla="*/ 946 w 1135"/>
                <a:gd name="T5" fmla="*/ 1103 h 445"/>
                <a:gd name="T6" fmla="*/ 0 w 1135"/>
                <a:gd name="T7" fmla="*/ 1103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7" name="Freeform 20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661" y="212"/>
              <a:ext cx="163" cy="148"/>
            </a:xfrm>
            <a:custGeom>
              <a:avLst/>
              <a:gdLst>
                <a:gd name="T0" fmla="*/ 87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7 w 163"/>
                <a:gd name="T47" fmla="*/ 88 h 148"/>
                <a:gd name="T48" fmla="*/ 82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6 w 163"/>
                <a:gd name="T61" fmla="*/ 63 h 148"/>
                <a:gd name="T62" fmla="*/ 130 w 163"/>
                <a:gd name="T63" fmla="*/ 71 h 148"/>
                <a:gd name="T64" fmla="*/ 134 w 163"/>
                <a:gd name="T65" fmla="*/ 78 h 148"/>
                <a:gd name="T66" fmla="*/ 140 w 163"/>
                <a:gd name="T67" fmla="*/ 86 h 148"/>
                <a:gd name="T68" fmla="*/ 143 w 163"/>
                <a:gd name="T69" fmla="*/ 92 h 148"/>
                <a:gd name="T70" fmla="*/ 145 w 163"/>
                <a:gd name="T71" fmla="*/ 97 h 148"/>
                <a:gd name="T72" fmla="*/ 147 w 163"/>
                <a:gd name="T73" fmla="*/ 103 h 148"/>
                <a:gd name="T74" fmla="*/ 147 w 163"/>
                <a:gd name="T75" fmla="*/ 111 h 148"/>
                <a:gd name="T76" fmla="*/ 145 w 163"/>
                <a:gd name="T77" fmla="*/ 116 h 148"/>
                <a:gd name="T78" fmla="*/ 140 w 163"/>
                <a:gd name="T79" fmla="*/ 120 h 148"/>
                <a:gd name="T80" fmla="*/ 132 w 163"/>
                <a:gd name="T81" fmla="*/ 120 h 148"/>
                <a:gd name="T82" fmla="*/ 124 w 163"/>
                <a:gd name="T83" fmla="*/ 118 h 148"/>
                <a:gd name="T84" fmla="*/ 118 w 163"/>
                <a:gd name="T85" fmla="*/ 116 h 148"/>
                <a:gd name="T86" fmla="*/ 120 w 163"/>
                <a:gd name="T87" fmla="*/ 135 h 148"/>
                <a:gd name="T88" fmla="*/ 128 w 163"/>
                <a:gd name="T89" fmla="*/ 137 h 148"/>
                <a:gd name="T90" fmla="*/ 136 w 163"/>
                <a:gd name="T91" fmla="*/ 137 h 148"/>
                <a:gd name="T92" fmla="*/ 145 w 163"/>
                <a:gd name="T93" fmla="*/ 137 h 148"/>
                <a:gd name="T94" fmla="*/ 151 w 163"/>
                <a:gd name="T95" fmla="*/ 135 h 148"/>
                <a:gd name="T96" fmla="*/ 155 w 163"/>
                <a:gd name="T97" fmla="*/ 129 h 148"/>
                <a:gd name="T98" fmla="*/ 159 w 163"/>
                <a:gd name="T99" fmla="*/ 124 h 148"/>
                <a:gd name="T100" fmla="*/ 163 w 163"/>
                <a:gd name="T101" fmla="*/ 118 h 148"/>
                <a:gd name="T102" fmla="*/ 163 w 163"/>
                <a:gd name="T103" fmla="*/ 111 h 148"/>
                <a:gd name="T104" fmla="*/ 163 w 163"/>
                <a:gd name="T105" fmla="*/ 103 h 148"/>
                <a:gd name="T106" fmla="*/ 161 w 163"/>
                <a:gd name="T107" fmla="*/ 95 h 148"/>
                <a:gd name="T108" fmla="*/ 159 w 163"/>
                <a:gd name="T109" fmla="*/ 90 h 148"/>
                <a:gd name="T110" fmla="*/ 157 w 163"/>
                <a:gd name="T111" fmla="*/ 82 h 148"/>
                <a:gd name="T112" fmla="*/ 153 w 163"/>
                <a:gd name="T113" fmla="*/ 76 h 148"/>
                <a:gd name="T114" fmla="*/ 149 w 163"/>
                <a:gd name="T115" fmla="*/ 71 h 148"/>
                <a:gd name="T116" fmla="*/ 145 w 163"/>
                <a:gd name="T117" fmla="*/ 65 h 148"/>
                <a:gd name="T118" fmla="*/ 145 w 163"/>
                <a:gd name="T119" fmla="*/ 57 h 148"/>
                <a:gd name="T120" fmla="*/ 95 w 163"/>
                <a:gd name="T121" fmla="*/ 4 h 148"/>
                <a:gd name="T122" fmla="*/ 111 w 163"/>
                <a:gd name="T123" fmla="*/ 21 h 148"/>
                <a:gd name="T124" fmla="*/ 1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pic>
          <p:nvPicPr>
            <p:cNvPr id="10" name="Picture 23" descr="MOEA_log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圖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13" y="5608649"/>
            <a:ext cx="122359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82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8665339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BDC3-8F9C-4D59-8EEF-83F7F3510F1C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FC2D306E-1B78-4DCF-863A-E03D6019E4A0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369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2D94-B63D-424F-80DB-F141D7EE9699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925D5722-6412-4D5E-9538-533289ACF5D0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39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911A-F265-45B2-96BC-E978BDCA1B79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38FE1AC9-82C0-4C21-92DB-4D92CA13D073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449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17500" y="1196976"/>
            <a:ext cx="41989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8848" y="1196976"/>
            <a:ext cx="42005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454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362A-6263-4BB3-9233-F06267C54741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5BC8B9D1-68FD-4B69-9CA2-C4879E94BECA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0294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2C45-953A-49D2-B26A-00A2019E4329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55904C6F-DBB8-4783-8A34-73820F7E23D4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46250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B38EF-E32D-4A24-A66C-C4972F78C6B1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0175"/>
            <a:ext cx="1969477" cy="365125"/>
          </a:xfrm>
        </p:spPr>
        <p:txBody>
          <a:bodyPr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79B0B51B-7D49-488A-B6E3-1343A66AFBCA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36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3FED-5A29-4227-BF86-A6DE559C0A53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7495417C-94E4-448B-9716-23F669105BEF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40793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15D7-50B7-47BF-A5D1-C922D015A0A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E903453-B06D-4ECE-B874-63F75C078854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80021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CEEA-CC60-4322-88DE-EA4B4367F22B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0A9AC663-B0AF-4954-9DD6-1B7B0DFC0859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82219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41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1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6F73-4471-49C5-9CF5-B4633FBFC5F1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90EB79C-8DDC-4AE8-B082-059FCC5E8915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567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C87C-12D1-422C-8DD2-EEA58C5B75CF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45A22474-532F-41DB-9C3B-C2B41113E610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35834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1">
              <a:solidFill>
                <a:srgbClr val="000000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-36635" y="11"/>
            <a:ext cx="2302120" cy="836613"/>
            <a:chOff x="0" y="0"/>
            <a:chExt cx="1392" cy="480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247 w 1135"/>
                <a:gd name="T3" fmla="*/ 0 h 445"/>
                <a:gd name="T4" fmla="*/ 946 w 1135"/>
                <a:gd name="T5" fmla="*/ 1103 h 445"/>
                <a:gd name="T6" fmla="*/ 0 w 1135"/>
                <a:gd name="T7" fmla="*/ 1103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7" name="Freeform 20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661" y="212"/>
              <a:ext cx="163" cy="148"/>
            </a:xfrm>
            <a:custGeom>
              <a:avLst/>
              <a:gdLst>
                <a:gd name="T0" fmla="*/ 87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7 w 163"/>
                <a:gd name="T47" fmla="*/ 88 h 148"/>
                <a:gd name="T48" fmla="*/ 82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6 w 163"/>
                <a:gd name="T61" fmla="*/ 63 h 148"/>
                <a:gd name="T62" fmla="*/ 130 w 163"/>
                <a:gd name="T63" fmla="*/ 71 h 148"/>
                <a:gd name="T64" fmla="*/ 134 w 163"/>
                <a:gd name="T65" fmla="*/ 78 h 148"/>
                <a:gd name="T66" fmla="*/ 140 w 163"/>
                <a:gd name="T67" fmla="*/ 86 h 148"/>
                <a:gd name="T68" fmla="*/ 143 w 163"/>
                <a:gd name="T69" fmla="*/ 92 h 148"/>
                <a:gd name="T70" fmla="*/ 145 w 163"/>
                <a:gd name="T71" fmla="*/ 97 h 148"/>
                <a:gd name="T72" fmla="*/ 147 w 163"/>
                <a:gd name="T73" fmla="*/ 103 h 148"/>
                <a:gd name="T74" fmla="*/ 147 w 163"/>
                <a:gd name="T75" fmla="*/ 111 h 148"/>
                <a:gd name="T76" fmla="*/ 145 w 163"/>
                <a:gd name="T77" fmla="*/ 116 h 148"/>
                <a:gd name="T78" fmla="*/ 140 w 163"/>
                <a:gd name="T79" fmla="*/ 120 h 148"/>
                <a:gd name="T80" fmla="*/ 132 w 163"/>
                <a:gd name="T81" fmla="*/ 120 h 148"/>
                <a:gd name="T82" fmla="*/ 124 w 163"/>
                <a:gd name="T83" fmla="*/ 118 h 148"/>
                <a:gd name="T84" fmla="*/ 118 w 163"/>
                <a:gd name="T85" fmla="*/ 116 h 148"/>
                <a:gd name="T86" fmla="*/ 120 w 163"/>
                <a:gd name="T87" fmla="*/ 135 h 148"/>
                <a:gd name="T88" fmla="*/ 128 w 163"/>
                <a:gd name="T89" fmla="*/ 137 h 148"/>
                <a:gd name="T90" fmla="*/ 136 w 163"/>
                <a:gd name="T91" fmla="*/ 137 h 148"/>
                <a:gd name="T92" fmla="*/ 145 w 163"/>
                <a:gd name="T93" fmla="*/ 137 h 148"/>
                <a:gd name="T94" fmla="*/ 151 w 163"/>
                <a:gd name="T95" fmla="*/ 135 h 148"/>
                <a:gd name="T96" fmla="*/ 155 w 163"/>
                <a:gd name="T97" fmla="*/ 129 h 148"/>
                <a:gd name="T98" fmla="*/ 159 w 163"/>
                <a:gd name="T99" fmla="*/ 124 h 148"/>
                <a:gd name="T100" fmla="*/ 163 w 163"/>
                <a:gd name="T101" fmla="*/ 118 h 148"/>
                <a:gd name="T102" fmla="*/ 163 w 163"/>
                <a:gd name="T103" fmla="*/ 111 h 148"/>
                <a:gd name="T104" fmla="*/ 163 w 163"/>
                <a:gd name="T105" fmla="*/ 103 h 148"/>
                <a:gd name="T106" fmla="*/ 161 w 163"/>
                <a:gd name="T107" fmla="*/ 95 h 148"/>
                <a:gd name="T108" fmla="*/ 159 w 163"/>
                <a:gd name="T109" fmla="*/ 90 h 148"/>
                <a:gd name="T110" fmla="*/ 157 w 163"/>
                <a:gd name="T111" fmla="*/ 82 h 148"/>
                <a:gd name="T112" fmla="*/ 153 w 163"/>
                <a:gd name="T113" fmla="*/ 76 h 148"/>
                <a:gd name="T114" fmla="*/ 149 w 163"/>
                <a:gd name="T115" fmla="*/ 71 h 148"/>
                <a:gd name="T116" fmla="*/ 145 w 163"/>
                <a:gd name="T117" fmla="*/ 65 h 148"/>
                <a:gd name="T118" fmla="*/ 145 w 163"/>
                <a:gd name="T119" fmla="*/ 57 h 148"/>
                <a:gd name="T120" fmla="*/ 95 w 163"/>
                <a:gd name="T121" fmla="*/ 4 h 148"/>
                <a:gd name="T122" fmla="*/ 111 w 163"/>
                <a:gd name="T123" fmla="*/ 21 h 148"/>
                <a:gd name="T124" fmla="*/ 1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pic>
          <p:nvPicPr>
            <p:cNvPr id="10" name="Picture 23" descr="MOEA_log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圖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13" y="5608649"/>
            <a:ext cx="122359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82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9857853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BDC3-8F9C-4D59-8EEF-83F7F3510F1C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FC2D306E-1B78-4DCF-863A-E03D6019E4A0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87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84341" y="765175"/>
            <a:ext cx="8209085" cy="69850"/>
            <a:chOff x="384" y="423"/>
            <a:chExt cx="5171" cy="153"/>
          </a:xfrm>
        </p:grpSpPr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384" y="423"/>
              <a:ext cx="2553" cy="1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kumimoji="1" lang="zh-TW" altLang="en-US" sz="3200" b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2937" y="423"/>
              <a:ext cx="2618" cy="153"/>
            </a:xfrm>
            <a:prstGeom prst="rect">
              <a:avLst/>
            </a:prstGeom>
            <a:gradFill rotWithShape="0">
              <a:gsLst>
                <a:gs pos="0">
                  <a:srgbClr val="0033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kumimoji="1" lang="zh-TW" altLang="en-US" sz="3200" b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</a:endParaRPr>
            </a:p>
          </p:txBody>
        </p:sp>
      </p:grp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8678008" y="6381750"/>
            <a:ext cx="465992" cy="476250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26466A62-B2CA-4A03-B062-D9F6E7557053}" type="slidenum">
              <a:rPr kumimoji="1" lang="en-US" altLang="zh-TW" b="0" smtClean="0">
                <a:solidFill>
                  <a:schemeClr val="tx1"/>
                </a:solidFill>
                <a:ea typeface="標楷體" pitchFamily="65" charset="-120"/>
              </a:rPr>
              <a:pPr algn="ctr" eaLnBrk="1" hangingPunct="1">
                <a:defRPr/>
              </a:pPr>
              <a:t>‹#›</a:t>
            </a:fld>
            <a:endParaRPr kumimoji="1" lang="en-US" altLang="zh-TW" smtClean="0">
              <a:solidFill>
                <a:schemeClr val="tx1"/>
              </a:solidFill>
              <a:ea typeface="標楷體" pitchFamily="65" charset="-120"/>
            </a:endParaRPr>
          </a:p>
        </p:txBody>
      </p:sp>
      <p:grpSp>
        <p:nvGrpSpPr>
          <p:cNvPr id="11" name="Group 11"/>
          <p:cNvGrpSpPr>
            <a:grpSpLocks/>
          </p:cNvGrpSpPr>
          <p:nvPr userDrawn="1"/>
        </p:nvGrpSpPr>
        <p:grpSpPr bwMode="auto">
          <a:xfrm>
            <a:off x="184645" y="188917"/>
            <a:ext cx="555381" cy="511175"/>
            <a:chOff x="262" y="193"/>
            <a:chExt cx="309" cy="286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62" y="193"/>
              <a:ext cx="229" cy="284"/>
            </a:xfrm>
            <a:custGeom>
              <a:avLst/>
              <a:gdLst>
                <a:gd name="T0" fmla="*/ 228 w 229"/>
                <a:gd name="T1" fmla="*/ 0 h 284"/>
                <a:gd name="T2" fmla="*/ 76 w 229"/>
                <a:gd name="T3" fmla="*/ 1 h 284"/>
                <a:gd name="T4" fmla="*/ 0 w 229"/>
                <a:gd name="T5" fmla="*/ 140 h 284"/>
                <a:gd name="T6" fmla="*/ 75 w 229"/>
                <a:gd name="T7" fmla="*/ 283 h 284"/>
                <a:gd name="T8" fmla="*/ 75 w 229"/>
                <a:gd name="T9" fmla="*/ 263 h 284"/>
                <a:gd name="T10" fmla="*/ 77 w 229"/>
                <a:gd name="T11" fmla="*/ 249 h 284"/>
                <a:gd name="T12" fmla="*/ 79 w 229"/>
                <a:gd name="T13" fmla="*/ 228 h 284"/>
                <a:gd name="T14" fmla="*/ 83 w 229"/>
                <a:gd name="T15" fmla="*/ 209 h 284"/>
                <a:gd name="T16" fmla="*/ 84 w 229"/>
                <a:gd name="T17" fmla="*/ 204 h 284"/>
                <a:gd name="T18" fmla="*/ 88 w 229"/>
                <a:gd name="T19" fmla="*/ 191 h 284"/>
                <a:gd name="T20" fmla="*/ 92 w 229"/>
                <a:gd name="T21" fmla="*/ 178 h 284"/>
                <a:gd name="T22" fmla="*/ 95 w 229"/>
                <a:gd name="T23" fmla="*/ 170 h 284"/>
                <a:gd name="T24" fmla="*/ 99 w 229"/>
                <a:gd name="T25" fmla="*/ 161 h 284"/>
                <a:gd name="T26" fmla="*/ 98 w 229"/>
                <a:gd name="T27" fmla="*/ 164 h 284"/>
                <a:gd name="T28" fmla="*/ 102 w 229"/>
                <a:gd name="T29" fmla="*/ 155 h 284"/>
                <a:gd name="T30" fmla="*/ 106 w 229"/>
                <a:gd name="T31" fmla="*/ 144 h 284"/>
                <a:gd name="T32" fmla="*/ 116 w 229"/>
                <a:gd name="T33" fmla="*/ 124 h 284"/>
                <a:gd name="T34" fmla="*/ 131 w 229"/>
                <a:gd name="T35" fmla="*/ 100 h 284"/>
                <a:gd name="T36" fmla="*/ 149 w 229"/>
                <a:gd name="T37" fmla="*/ 76 h 284"/>
                <a:gd name="T38" fmla="*/ 175 w 229"/>
                <a:gd name="T39" fmla="*/ 46 h 284"/>
                <a:gd name="T40" fmla="*/ 195 w 229"/>
                <a:gd name="T41" fmla="*/ 28 h 284"/>
                <a:gd name="T42" fmla="*/ 228 w 229"/>
                <a:gd name="T43" fmla="*/ 0 h 2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9" h="284">
                  <a:moveTo>
                    <a:pt x="228" y="0"/>
                  </a:moveTo>
                  <a:lnTo>
                    <a:pt x="76" y="1"/>
                  </a:lnTo>
                  <a:lnTo>
                    <a:pt x="0" y="140"/>
                  </a:lnTo>
                  <a:lnTo>
                    <a:pt x="75" y="283"/>
                  </a:lnTo>
                  <a:lnTo>
                    <a:pt x="75" y="263"/>
                  </a:lnTo>
                  <a:lnTo>
                    <a:pt x="77" y="249"/>
                  </a:lnTo>
                  <a:lnTo>
                    <a:pt x="79" y="228"/>
                  </a:lnTo>
                  <a:lnTo>
                    <a:pt x="83" y="209"/>
                  </a:lnTo>
                  <a:lnTo>
                    <a:pt x="84" y="204"/>
                  </a:lnTo>
                  <a:lnTo>
                    <a:pt x="88" y="191"/>
                  </a:lnTo>
                  <a:lnTo>
                    <a:pt x="92" y="178"/>
                  </a:lnTo>
                  <a:lnTo>
                    <a:pt x="95" y="170"/>
                  </a:lnTo>
                  <a:lnTo>
                    <a:pt x="99" y="161"/>
                  </a:lnTo>
                  <a:lnTo>
                    <a:pt x="98" y="164"/>
                  </a:lnTo>
                  <a:lnTo>
                    <a:pt x="102" y="155"/>
                  </a:lnTo>
                  <a:lnTo>
                    <a:pt x="106" y="144"/>
                  </a:lnTo>
                  <a:lnTo>
                    <a:pt x="116" y="124"/>
                  </a:lnTo>
                  <a:lnTo>
                    <a:pt x="131" y="100"/>
                  </a:lnTo>
                  <a:lnTo>
                    <a:pt x="149" y="76"/>
                  </a:lnTo>
                  <a:lnTo>
                    <a:pt x="175" y="46"/>
                  </a:lnTo>
                  <a:lnTo>
                    <a:pt x="195" y="28"/>
                  </a:lnTo>
                  <a:lnTo>
                    <a:pt x="228" y="0"/>
                  </a:lnTo>
                </a:path>
              </a:pathLst>
            </a:custGeom>
            <a:solidFill>
              <a:srgbClr val="00279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5" y="193"/>
              <a:ext cx="176" cy="286"/>
            </a:xfrm>
            <a:custGeom>
              <a:avLst/>
              <a:gdLst>
                <a:gd name="T0" fmla="*/ 96 w 176"/>
                <a:gd name="T1" fmla="*/ 285 h 286"/>
                <a:gd name="T2" fmla="*/ 175 w 176"/>
                <a:gd name="T3" fmla="*/ 143 h 286"/>
                <a:gd name="T4" fmla="*/ 97 w 176"/>
                <a:gd name="T5" fmla="*/ 0 h 286"/>
                <a:gd name="T6" fmla="*/ 89 w 176"/>
                <a:gd name="T7" fmla="*/ 11 h 286"/>
                <a:gd name="T8" fmla="*/ 76 w 176"/>
                <a:gd name="T9" fmla="*/ 30 h 286"/>
                <a:gd name="T10" fmla="*/ 65 w 176"/>
                <a:gd name="T11" fmla="*/ 49 h 286"/>
                <a:gd name="T12" fmla="*/ 57 w 176"/>
                <a:gd name="T13" fmla="*/ 65 h 286"/>
                <a:gd name="T14" fmla="*/ 46 w 176"/>
                <a:gd name="T15" fmla="*/ 84 h 286"/>
                <a:gd name="T16" fmla="*/ 35 w 176"/>
                <a:gd name="T17" fmla="*/ 106 h 286"/>
                <a:gd name="T18" fmla="*/ 25 w 176"/>
                <a:gd name="T19" fmla="*/ 128 h 286"/>
                <a:gd name="T20" fmla="*/ 15 w 176"/>
                <a:gd name="T21" fmla="*/ 156 h 286"/>
                <a:gd name="T22" fmla="*/ 7 w 176"/>
                <a:gd name="T23" fmla="*/ 184 h 286"/>
                <a:gd name="T24" fmla="*/ 4 w 176"/>
                <a:gd name="T25" fmla="*/ 205 h 286"/>
                <a:gd name="T26" fmla="*/ 1 w 176"/>
                <a:gd name="T27" fmla="*/ 221 h 286"/>
                <a:gd name="T28" fmla="*/ 1 w 176"/>
                <a:gd name="T29" fmla="*/ 239 h 286"/>
                <a:gd name="T30" fmla="*/ 0 w 176"/>
                <a:gd name="T31" fmla="*/ 264 h 286"/>
                <a:gd name="T32" fmla="*/ 0 w 176"/>
                <a:gd name="T33" fmla="*/ 285 h 286"/>
                <a:gd name="T34" fmla="*/ 96 w 176"/>
                <a:gd name="T35" fmla="*/ 285 h 2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" h="286">
                  <a:moveTo>
                    <a:pt x="96" y="285"/>
                  </a:moveTo>
                  <a:lnTo>
                    <a:pt x="175" y="143"/>
                  </a:lnTo>
                  <a:lnTo>
                    <a:pt x="97" y="0"/>
                  </a:lnTo>
                  <a:lnTo>
                    <a:pt x="89" y="11"/>
                  </a:lnTo>
                  <a:lnTo>
                    <a:pt x="76" y="30"/>
                  </a:lnTo>
                  <a:lnTo>
                    <a:pt x="65" y="49"/>
                  </a:lnTo>
                  <a:lnTo>
                    <a:pt x="57" y="65"/>
                  </a:lnTo>
                  <a:lnTo>
                    <a:pt x="46" y="84"/>
                  </a:lnTo>
                  <a:lnTo>
                    <a:pt x="35" y="106"/>
                  </a:lnTo>
                  <a:lnTo>
                    <a:pt x="25" y="128"/>
                  </a:lnTo>
                  <a:lnTo>
                    <a:pt x="15" y="156"/>
                  </a:lnTo>
                  <a:lnTo>
                    <a:pt x="7" y="184"/>
                  </a:lnTo>
                  <a:lnTo>
                    <a:pt x="4" y="205"/>
                  </a:lnTo>
                  <a:lnTo>
                    <a:pt x="1" y="221"/>
                  </a:lnTo>
                  <a:lnTo>
                    <a:pt x="1" y="239"/>
                  </a:lnTo>
                  <a:lnTo>
                    <a:pt x="0" y="264"/>
                  </a:lnTo>
                  <a:lnTo>
                    <a:pt x="0" y="285"/>
                  </a:lnTo>
                  <a:lnTo>
                    <a:pt x="96" y="285"/>
                  </a:lnTo>
                </a:path>
              </a:pathLst>
            </a:custGeom>
            <a:solidFill>
              <a:srgbClr val="00279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567104" y="568325"/>
            <a:ext cx="602273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1400" smtClean="0">
                <a:latin typeface="Albertus Extra Bold" pitchFamily="34" charset="0"/>
                <a:ea typeface="華康楷書體W6" charset="-120"/>
              </a:rPr>
              <a:t>IDB</a:t>
            </a:r>
            <a:endParaRPr lang="en-US" altLang="zh-TW" smtClean="0">
              <a:latin typeface="華康楷書體W6" charset="-120"/>
              <a:ea typeface="華康楷書體W6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88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2D94-B63D-424F-80DB-F141D7EE9699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925D5722-6412-4D5E-9538-533289ACF5D0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582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911A-F265-45B2-96BC-E978BDCA1B79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38FE1AC9-82C0-4C21-92DB-4D92CA13D073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20288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362A-6263-4BB3-9233-F06267C54741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5BC8B9D1-68FD-4B69-9CA2-C4879E94BECA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4105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2C45-953A-49D2-B26A-00A2019E4329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55904C6F-DBB8-4783-8A34-73820F7E23D4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69336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B38EF-E32D-4A24-A66C-C4972F78C6B1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0175"/>
            <a:ext cx="1969477" cy="365125"/>
          </a:xfrm>
        </p:spPr>
        <p:txBody>
          <a:bodyPr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79B0B51B-7D49-488A-B6E3-1343A66AFBCA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1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3FED-5A29-4227-BF86-A6DE559C0A53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7495417C-94E4-448B-9716-23F669105BEF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90770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15D7-50B7-47BF-A5D1-C922D015A0A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E903453-B06D-4ECE-B874-63F75C078854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7127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CEEA-CC60-4322-88DE-EA4B4367F22B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0A9AC663-B0AF-4954-9DD6-1B7B0DFC0859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64447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41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1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6F73-4471-49C5-9CF5-B4633FBFC5F1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90EB79C-8DDC-4AE8-B082-059FCC5E8915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04110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C87C-12D1-422C-8DD2-EEA58C5B75CF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2022/6/23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45A22474-532F-41DB-9C3B-C2B41113E610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465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44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-36635" y="11"/>
            <a:ext cx="2302120" cy="836613"/>
            <a:chOff x="0" y="0"/>
            <a:chExt cx="1392" cy="480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198 w 1135"/>
                <a:gd name="T3" fmla="*/ 0 h 445"/>
                <a:gd name="T4" fmla="*/ 911 w 1135"/>
                <a:gd name="T5" fmla="*/ 756 h 445"/>
                <a:gd name="T6" fmla="*/ 0 w 1135"/>
                <a:gd name="T7" fmla="*/ 756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20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661" y="212"/>
              <a:ext cx="163" cy="148"/>
            </a:xfrm>
            <a:custGeom>
              <a:avLst/>
              <a:gdLst>
                <a:gd name="T0" fmla="*/ 87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7 w 163"/>
                <a:gd name="T47" fmla="*/ 88 h 148"/>
                <a:gd name="T48" fmla="*/ 82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6 w 163"/>
                <a:gd name="T61" fmla="*/ 63 h 148"/>
                <a:gd name="T62" fmla="*/ 130 w 163"/>
                <a:gd name="T63" fmla="*/ 71 h 148"/>
                <a:gd name="T64" fmla="*/ 134 w 163"/>
                <a:gd name="T65" fmla="*/ 78 h 148"/>
                <a:gd name="T66" fmla="*/ 140 w 163"/>
                <a:gd name="T67" fmla="*/ 86 h 148"/>
                <a:gd name="T68" fmla="*/ 143 w 163"/>
                <a:gd name="T69" fmla="*/ 92 h 148"/>
                <a:gd name="T70" fmla="*/ 145 w 163"/>
                <a:gd name="T71" fmla="*/ 97 h 148"/>
                <a:gd name="T72" fmla="*/ 147 w 163"/>
                <a:gd name="T73" fmla="*/ 103 h 148"/>
                <a:gd name="T74" fmla="*/ 147 w 163"/>
                <a:gd name="T75" fmla="*/ 111 h 148"/>
                <a:gd name="T76" fmla="*/ 145 w 163"/>
                <a:gd name="T77" fmla="*/ 116 h 148"/>
                <a:gd name="T78" fmla="*/ 140 w 163"/>
                <a:gd name="T79" fmla="*/ 120 h 148"/>
                <a:gd name="T80" fmla="*/ 132 w 163"/>
                <a:gd name="T81" fmla="*/ 120 h 148"/>
                <a:gd name="T82" fmla="*/ 124 w 163"/>
                <a:gd name="T83" fmla="*/ 118 h 148"/>
                <a:gd name="T84" fmla="*/ 118 w 163"/>
                <a:gd name="T85" fmla="*/ 116 h 148"/>
                <a:gd name="T86" fmla="*/ 120 w 163"/>
                <a:gd name="T87" fmla="*/ 135 h 148"/>
                <a:gd name="T88" fmla="*/ 128 w 163"/>
                <a:gd name="T89" fmla="*/ 137 h 148"/>
                <a:gd name="T90" fmla="*/ 136 w 163"/>
                <a:gd name="T91" fmla="*/ 137 h 148"/>
                <a:gd name="T92" fmla="*/ 145 w 163"/>
                <a:gd name="T93" fmla="*/ 137 h 148"/>
                <a:gd name="T94" fmla="*/ 151 w 163"/>
                <a:gd name="T95" fmla="*/ 135 h 148"/>
                <a:gd name="T96" fmla="*/ 155 w 163"/>
                <a:gd name="T97" fmla="*/ 129 h 148"/>
                <a:gd name="T98" fmla="*/ 159 w 163"/>
                <a:gd name="T99" fmla="*/ 124 h 148"/>
                <a:gd name="T100" fmla="*/ 163 w 163"/>
                <a:gd name="T101" fmla="*/ 118 h 148"/>
                <a:gd name="T102" fmla="*/ 163 w 163"/>
                <a:gd name="T103" fmla="*/ 111 h 148"/>
                <a:gd name="T104" fmla="*/ 163 w 163"/>
                <a:gd name="T105" fmla="*/ 103 h 148"/>
                <a:gd name="T106" fmla="*/ 161 w 163"/>
                <a:gd name="T107" fmla="*/ 95 h 148"/>
                <a:gd name="T108" fmla="*/ 159 w 163"/>
                <a:gd name="T109" fmla="*/ 90 h 148"/>
                <a:gd name="T110" fmla="*/ 157 w 163"/>
                <a:gd name="T111" fmla="*/ 82 h 148"/>
                <a:gd name="T112" fmla="*/ 153 w 163"/>
                <a:gd name="T113" fmla="*/ 76 h 148"/>
                <a:gd name="T114" fmla="*/ 149 w 163"/>
                <a:gd name="T115" fmla="*/ 71 h 148"/>
                <a:gd name="T116" fmla="*/ 145 w 163"/>
                <a:gd name="T117" fmla="*/ 65 h 148"/>
                <a:gd name="T118" fmla="*/ 145 w 163"/>
                <a:gd name="T119" fmla="*/ 57 h 148"/>
                <a:gd name="T120" fmla="*/ 95 w 163"/>
                <a:gd name="T121" fmla="*/ 4 h 148"/>
                <a:gd name="T122" fmla="*/ 111 w 163"/>
                <a:gd name="T123" fmla="*/ 21 h 148"/>
                <a:gd name="T124" fmla="*/ 1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pic>
          <p:nvPicPr>
            <p:cNvPr id="10" name="Picture 23" descr="MOEA_log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圖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13" y="5608649"/>
            <a:ext cx="122359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73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285407795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B5D93CB6-E81C-4FEC-A9C8-D0EEDF029ED4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897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4767B4F2-06F5-4AE6-8A2B-E7E883041F8D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15215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1FCD020-B0B2-41CF-8D70-F9E59A6C4CAE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76965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C542E5C3-BC59-4AEA-9F4E-E613CD214C96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17738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178E9162-00F9-4FFE-9DEA-37E900F10EDB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65754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DFEF1467-B64D-4706-B96F-EB805E30793B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77171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3C1C3C2B-DB40-4770-B9F5-45C98FB6A530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31742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9B106700-F267-45B2-A1B4-990F2642D282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73075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868A3F1D-C66F-4525-AE83-80D7B1F51500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6740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32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41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1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F16B7255-834F-4BA5-87E1-3016B3B20643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21835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5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5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180386" y="6491299"/>
            <a:ext cx="1969477" cy="365125"/>
          </a:xfrm>
        </p:spPr>
        <p:txBody>
          <a:bodyPr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71A3B96C-2BD2-4ED8-9C3D-EBA3689B29A7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7326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03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4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77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標楷體" pitchFamily="65" charset="-120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9" name="圖片 20" descr="moea-logo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"/>
            <a:ext cx="1547662" cy="5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kern="0">
              <a:solidFill>
                <a:srgbClr val="000000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5609183"/>
            <a:ext cx="1224136" cy="8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3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82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22653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17500" y="1196976"/>
            <a:ext cx="41989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8848" y="1196976"/>
            <a:ext cx="42005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87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84341" y="765175"/>
            <a:ext cx="8209085" cy="69850"/>
            <a:chOff x="384" y="423"/>
            <a:chExt cx="5171" cy="153"/>
          </a:xfrm>
        </p:grpSpPr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384" y="423"/>
              <a:ext cx="2553" cy="1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kumimoji="1" lang="zh-TW" altLang="en-US" sz="3200" b="0" smtClean="0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2937" y="423"/>
              <a:ext cx="2618" cy="153"/>
            </a:xfrm>
            <a:prstGeom prst="rect">
              <a:avLst/>
            </a:prstGeom>
            <a:gradFill rotWithShape="0">
              <a:gsLst>
                <a:gs pos="0">
                  <a:srgbClr val="0033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kumimoji="1" lang="zh-TW" altLang="en-US" sz="3200" b="0" smtClean="0">
                <a:latin typeface="Arial" pitchFamily="34" charset="0"/>
                <a:ea typeface="標楷體" pitchFamily="65" charset="-120"/>
              </a:endParaRPr>
            </a:p>
          </p:txBody>
        </p:sp>
      </p:grp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8678008" y="6381750"/>
            <a:ext cx="465992" cy="476250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26466A62-B2CA-4A03-B062-D9F6E7557053}" type="slidenum">
              <a:rPr kumimoji="1" lang="en-US" altLang="zh-TW" b="0" smtClean="0">
                <a:ea typeface="標楷體" pitchFamily="65" charset="-120"/>
              </a:rPr>
              <a:pPr algn="ctr" eaLnBrk="1" hangingPunct="1">
                <a:defRPr/>
              </a:pPr>
              <a:t>‹#›</a:t>
            </a:fld>
            <a:endParaRPr kumimoji="1" lang="en-US" altLang="zh-TW" smtClean="0">
              <a:ea typeface="標楷體" pitchFamily="65" charset="-120"/>
            </a:endParaRPr>
          </a:p>
        </p:txBody>
      </p:sp>
      <p:grpSp>
        <p:nvGrpSpPr>
          <p:cNvPr id="11" name="Group 11"/>
          <p:cNvGrpSpPr>
            <a:grpSpLocks/>
          </p:cNvGrpSpPr>
          <p:nvPr userDrawn="1"/>
        </p:nvGrpSpPr>
        <p:grpSpPr bwMode="auto">
          <a:xfrm>
            <a:off x="184645" y="188917"/>
            <a:ext cx="555381" cy="511175"/>
            <a:chOff x="262" y="193"/>
            <a:chExt cx="309" cy="286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62" y="193"/>
              <a:ext cx="229" cy="284"/>
            </a:xfrm>
            <a:custGeom>
              <a:avLst/>
              <a:gdLst>
                <a:gd name="T0" fmla="*/ 228 w 229"/>
                <a:gd name="T1" fmla="*/ 0 h 284"/>
                <a:gd name="T2" fmla="*/ 76 w 229"/>
                <a:gd name="T3" fmla="*/ 1 h 284"/>
                <a:gd name="T4" fmla="*/ 0 w 229"/>
                <a:gd name="T5" fmla="*/ 140 h 284"/>
                <a:gd name="T6" fmla="*/ 75 w 229"/>
                <a:gd name="T7" fmla="*/ 283 h 284"/>
                <a:gd name="T8" fmla="*/ 75 w 229"/>
                <a:gd name="T9" fmla="*/ 263 h 284"/>
                <a:gd name="T10" fmla="*/ 77 w 229"/>
                <a:gd name="T11" fmla="*/ 249 h 284"/>
                <a:gd name="T12" fmla="*/ 79 w 229"/>
                <a:gd name="T13" fmla="*/ 228 h 284"/>
                <a:gd name="T14" fmla="*/ 83 w 229"/>
                <a:gd name="T15" fmla="*/ 209 h 284"/>
                <a:gd name="T16" fmla="*/ 84 w 229"/>
                <a:gd name="T17" fmla="*/ 204 h 284"/>
                <a:gd name="T18" fmla="*/ 88 w 229"/>
                <a:gd name="T19" fmla="*/ 191 h 284"/>
                <a:gd name="T20" fmla="*/ 92 w 229"/>
                <a:gd name="T21" fmla="*/ 178 h 284"/>
                <a:gd name="T22" fmla="*/ 95 w 229"/>
                <a:gd name="T23" fmla="*/ 170 h 284"/>
                <a:gd name="T24" fmla="*/ 99 w 229"/>
                <a:gd name="T25" fmla="*/ 161 h 284"/>
                <a:gd name="T26" fmla="*/ 98 w 229"/>
                <a:gd name="T27" fmla="*/ 164 h 284"/>
                <a:gd name="T28" fmla="*/ 102 w 229"/>
                <a:gd name="T29" fmla="*/ 155 h 284"/>
                <a:gd name="T30" fmla="*/ 106 w 229"/>
                <a:gd name="T31" fmla="*/ 144 h 284"/>
                <a:gd name="T32" fmla="*/ 116 w 229"/>
                <a:gd name="T33" fmla="*/ 124 h 284"/>
                <a:gd name="T34" fmla="*/ 131 w 229"/>
                <a:gd name="T35" fmla="*/ 100 h 284"/>
                <a:gd name="T36" fmla="*/ 149 w 229"/>
                <a:gd name="T37" fmla="*/ 76 h 284"/>
                <a:gd name="T38" fmla="*/ 175 w 229"/>
                <a:gd name="T39" fmla="*/ 46 h 284"/>
                <a:gd name="T40" fmla="*/ 195 w 229"/>
                <a:gd name="T41" fmla="*/ 28 h 284"/>
                <a:gd name="T42" fmla="*/ 228 w 229"/>
                <a:gd name="T43" fmla="*/ 0 h 2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9" h="284">
                  <a:moveTo>
                    <a:pt x="228" y="0"/>
                  </a:moveTo>
                  <a:lnTo>
                    <a:pt x="76" y="1"/>
                  </a:lnTo>
                  <a:lnTo>
                    <a:pt x="0" y="140"/>
                  </a:lnTo>
                  <a:lnTo>
                    <a:pt x="75" y="283"/>
                  </a:lnTo>
                  <a:lnTo>
                    <a:pt x="75" y="263"/>
                  </a:lnTo>
                  <a:lnTo>
                    <a:pt x="77" y="249"/>
                  </a:lnTo>
                  <a:lnTo>
                    <a:pt x="79" y="228"/>
                  </a:lnTo>
                  <a:lnTo>
                    <a:pt x="83" y="209"/>
                  </a:lnTo>
                  <a:lnTo>
                    <a:pt x="84" y="204"/>
                  </a:lnTo>
                  <a:lnTo>
                    <a:pt x="88" y="191"/>
                  </a:lnTo>
                  <a:lnTo>
                    <a:pt x="92" y="178"/>
                  </a:lnTo>
                  <a:lnTo>
                    <a:pt x="95" y="170"/>
                  </a:lnTo>
                  <a:lnTo>
                    <a:pt x="99" y="161"/>
                  </a:lnTo>
                  <a:lnTo>
                    <a:pt x="98" y="164"/>
                  </a:lnTo>
                  <a:lnTo>
                    <a:pt x="102" y="155"/>
                  </a:lnTo>
                  <a:lnTo>
                    <a:pt x="106" y="144"/>
                  </a:lnTo>
                  <a:lnTo>
                    <a:pt x="116" y="124"/>
                  </a:lnTo>
                  <a:lnTo>
                    <a:pt x="131" y="100"/>
                  </a:lnTo>
                  <a:lnTo>
                    <a:pt x="149" y="76"/>
                  </a:lnTo>
                  <a:lnTo>
                    <a:pt x="175" y="46"/>
                  </a:lnTo>
                  <a:lnTo>
                    <a:pt x="195" y="28"/>
                  </a:lnTo>
                  <a:lnTo>
                    <a:pt x="228" y="0"/>
                  </a:lnTo>
                </a:path>
              </a:pathLst>
            </a:custGeom>
            <a:solidFill>
              <a:srgbClr val="00279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5" y="193"/>
              <a:ext cx="176" cy="286"/>
            </a:xfrm>
            <a:custGeom>
              <a:avLst/>
              <a:gdLst>
                <a:gd name="T0" fmla="*/ 96 w 176"/>
                <a:gd name="T1" fmla="*/ 285 h 286"/>
                <a:gd name="T2" fmla="*/ 175 w 176"/>
                <a:gd name="T3" fmla="*/ 143 h 286"/>
                <a:gd name="T4" fmla="*/ 97 w 176"/>
                <a:gd name="T5" fmla="*/ 0 h 286"/>
                <a:gd name="T6" fmla="*/ 89 w 176"/>
                <a:gd name="T7" fmla="*/ 11 h 286"/>
                <a:gd name="T8" fmla="*/ 76 w 176"/>
                <a:gd name="T9" fmla="*/ 30 h 286"/>
                <a:gd name="T10" fmla="*/ 65 w 176"/>
                <a:gd name="T11" fmla="*/ 49 h 286"/>
                <a:gd name="T12" fmla="*/ 57 w 176"/>
                <a:gd name="T13" fmla="*/ 65 h 286"/>
                <a:gd name="T14" fmla="*/ 46 w 176"/>
                <a:gd name="T15" fmla="*/ 84 h 286"/>
                <a:gd name="T16" fmla="*/ 35 w 176"/>
                <a:gd name="T17" fmla="*/ 106 h 286"/>
                <a:gd name="T18" fmla="*/ 25 w 176"/>
                <a:gd name="T19" fmla="*/ 128 h 286"/>
                <a:gd name="T20" fmla="*/ 15 w 176"/>
                <a:gd name="T21" fmla="*/ 156 h 286"/>
                <a:gd name="T22" fmla="*/ 7 w 176"/>
                <a:gd name="T23" fmla="*/ 184 h 286"/>
                <a:gd name="T24" fmla="*/ 4 w 176"/>
                <a:gd name="T25" fmla="*/ 205 h 286"/>
                <a:gd name="T26" fmla="*/ 1 w 176"/>
                <a:gd name="T27" fmla="*/ 221 h 286"/>
                <a:gd name="T28" fmla="*/ 1 w 176"/>
                <a:gd name="T29" fmla="*/ 239 h 286"/>
                <a:gd name="T30" fmla="*/ 0 w 176"/>
                <a:gd name="T31" fmla="*/ 264 h 286"/>
                <a:gd name="T32" fmla="*/ 0 w 176"/>
                <a:gd name="T33" fmla="*/ 285 h 286"/>
                <a:gd name="T34" fmla="*/ 96 w 176"/>
                <a:gd name="T35" fmla="*/ 285 h 2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" h="286">
                  <a:moveTo>
                    <a:pt x="96" y="285"/>
                  </a:moveTo>
                  <a:lnTo>
                    <a:pt x="175" y="143"/>
                  </a:lnTo>
                  <a:lnTo>
                    <a:pt x="97" y="0"/>
                  </a:lnTo>
                  <a:lnTo>
                    <a:pt x="89" y="11"/>
                  </a:lnTo>
                  <a:lnTo>
                    <a:pt x="76" y="30"/>
                  </a:lnTo>
                  <a:lnTo>
                    <a:pt x="65" y="49"/>
                  </a:lnTo>
                  <a:lnTo>
                    <a:pt x="57" y="65"/>
                  </a:lnTo>
                  <a:lnTo>
                    <a:pt x="46" y="84"/>
                  </a:lnTo>
                  <a:lnTo>
                    <a:pt x="35" y="106"/>
                  </a:lnTo>
                  <a:lnTo>
                    <a:pt x="25" y="128"/>
                  </a:lnTo>
                  <a:lnTo>
                    <a:pt x="15" y="156"/>
                  </a:lnTo>
                  <a:lnTo>
                    <a:pt x="7" y="184"/>
                  </a:lnTo>
                  <a:lnTo>
                    <a:pt x="4" y="205"/>
                  </a:lnTo>
                  <a:lnTo>
                    <a:pt x="1" y="221"/>
                  </a:lnTo>
                  <a:lnTo>
                    <a:pt x="1" y="239"/>
                  </a:lnTo>
                  <a:lnTo>
                    <a:pt x="0" y="264"/>
                  </a:lnTo>
                  <a:lnTo>
                    <a:pt x="0" y="285"/>
                  </a:lnTo>
                  <a:lnTo>
                    <a:pt x="96" y="285"/>
                  </a:lnTo>
                </a:path>
              </a:pathLst>
            </a:custGeom>
            <a:solidFill>
              <a:srgbClr val="00279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567104" y="568325"/>
            <a:ext cx="602273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1400" smtClean="0">
                <a:latin typeface="Albertus Extra Bold" pitchFamily="34" charset="0"/>
                <a:ea typeface="華康楷書體W6" charset="-120"/>
              </a:rPr>
              <a:t>IDB</a:t>
            </a:r>
            <a:endParaRPr lang="en-US" altLang="zh-TW" smtClean="0">
              <a:latin typeface="華康楷書體W6" charset="-120"/>
              <a:ea typeface="華康楷書體W6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8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81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818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578535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9800382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32588" y="188916"/>
            <a:ext cx="2136775" cy="5976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17500" y="188916"/>
            <a:ext cx="6262688" cy="5976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49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4431" y="188913"/>
            <a:ext cx="6980238" cy="6477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17501" y="1196976"/>
            <a:ext cx="8551863" cy="49688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7005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03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4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77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標楷體" pitchFamily="65" charset="-120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9" name="圖片 20" descr="moea-logo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"/>
            <a:ext cx="1547662" cy="5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kern="0">
              <a:solidFill>
                <a:srgbClr val="000000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5609183"/>
            <a:ext cx="1224136" cy="8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1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36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09972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17500" y="1196976"/>
            <a:ext cx="41989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8848" y="1196976"/>
            <a:ext cx="42005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48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84341" y="765175"/>
            <a:ext cx="8209085" cy="69850"/>
            <a:chOff x="384" y="423"/>
            <a:chExt cx="5171" cy="153"/>
          </a:xfrm>
        </p:grpSpPr>
        <p:sp>
          <p:nvSpPr>
            <p:cNvPr id="8" name="Rectangle 13"/>
            <p:cNvSpPr>
              <a:spLocks noChangeArrowheads="1"/>
            </p:cNvSpPr>
            <p:nvPr userDrawn="1"/>
          </p:nvSpPr>
          <p:spPr bwMode="auto">
            <a:xfrm>
              <a:off x="384" y="423"/>
              <a:ext cx="2553" cy="1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kumimoji="1" lang="zh-TW" altLang="en-US" sz="3200" b="0" smtClean="0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2937" y="423"/>
              <a:ext cx="2618" cy="153"/>
            </a:xfrm>
            <a:prstGeom prst="rect">
              <a:avLst/>
            </a:prstGeom>
            <a:gradFill rotWithShape="0">
              <a:gsLst>
                <a:gs pos="0">
                  <a:srgbClr val="0033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kumimoji="1" lang="zh-TW" altLang="en-US" sz="3200" b="0" smtClean="0">
                <a:latin typeface="Arial" pitchFamily="34" charset="0"/>
                <a:ea typeface="標楷體" pitchFamily="65" charset="-120"/>
              </a:endParaRPr>
            </a:p>
          </p:txBody>
        </p:sp>
      </p:grp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8678008" y="6381750"/>
            <a:ext cx="465992" cy="476250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26466A62-B2CA-4A03-B062-D9F6E7557053}" type="slidenum">
              <a:rPr kumimoji="1" lang="en-US" altLang="zh-TW" b="0" smtClean="0">
                <a:ea typeface="標楷體" pitchFamily="65" charset="-120"/>
              </a:rPr>
              <a:pPr algn="ctr" eaLnBrk="1" hangingPunct="1">
                <a:defRPr/>
              </a:pPr>
              <a:t>‹#›</a:t>
            </a:fld>
            <a:endParaRPr kumimoji="1" lang="en-US" altLang="zh-TW" smtClean="0">
              <a:ea typeface="標楷體" pitchFamily="65" charset="-120"/>
            </a:endParaRPr>
          </a:p>
        </p:txBody>
      </p:sp>
      <p:grpSp>
        <p:nvGrpSpPr>
          <p:cNvPr id="11" name="Group 11"/>
          <p:cNvGrpSpPr>
            <a:grpSpLocks/>
          </p:cNvGrpSpPr>
          <p:nvPr userDrawn="1"/>
        </p:nvGrpSpPr>
        <p:grpSpPr bwMode="auto">
          <a:xfrm>
            <a:off x="184645" y="188917"/>
            <a:ext cx="555381" cy="511175"/>
            <a:chOff x="262" y="193"/>
            <a:chExt cx="309" cy="286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62" y="193"/>
              <a:ext cx="229" cy="284"/>
            </a:xfrm>
            <a:custGeom>
              <a:avLst/>
              <a:gdLst>
                <a:gd name="T0" fmla="*/ 228 w 229"/>
                <a:gd name="T1" fmla="*/ 0 h 284"/>
                <a:gd name="T2" fmla="*/ 76 w 229"/>
                <a:gd name="T3" fmla="*/ 1 h 284"/>
                <a:gd name="T4" fmla="*/ 0 w 229"/>
                <a:gd name="T5" fmla="*/ 140 h 284"/>
                <a:gd name="T6" fmla="*/ 75 w 229"/>
                <a:gd name="T7" fmla="*/ 283 h 284"/>
                <a:gd name="T8" fmla="*/ 75 w 229"/>
                <a:gd name="T9" fmla="*/ 263 h 284"/>
                <a:gd name="T10" fmla="*/ 77 w 229"/>
                <a:gd name="T11" fmla="*/ 249 h 284"/>
                <a:gd name="T12" fmla="*/ 79 w 229"/>
                <a:gd name="T13" fmla="*/ 228 h 284"/>
                <a:gd name="T14" fmla="*/ 83 w 229"/>
                <a:gd name="T15" fmla="*/ 209 h 284"/>
                <a:gd name="T16" fmla="*/ 84 w 229"/>
                <a:gd name="T17" fmla="*/ 204 h 284"/>
                <a:gd name="T18" fmla="*/ 88 w 229"/>
                <a:gd name="T19" fmla="*/ 191 h 284"/>
                <a:gd name="T20" fmla="*/ 92 w 229"/>
                <a:gd name="T21" fmla="*/ 178 h 284"/>
                <a:gd name="T22" fmla="*/ 95 w 229"/>
                <a:gd name="T23" fmla="*/ 170 h 284"/>
                <a:gd name="T24" fmla="*/ 99 w 229"/>
                <a:gd name="T25" fmla="*/ 161 h 284"/>
                <a:gd name="T26" fmla="*/ 98 w 229"/>
                <a:gd name="T27" fmla="*/ 164 h 284"/>
                <a:gd name="T28" fmla="*/ 102 w 229"/>
                <a:gd name="T29" fmla="*/ 155 h 284"/>
                <a:gd name="T30" fmla="*/ 106 w 229"/>
                <a:gd name="T31" fmla="*/ 144 h 284"/>
                <a:gd name="T32" fmla="*/ 116 w 229"/>
                <a:gd name="T33" fmla="*/ 124 h 284"/>
                <a:gd name="T34" fmla="*/ 131 w 229"/>
                <a:gd name="T35" fmla="*/ 100 h 284"/>
                <a:gd name="T36" fmla="*/ 149 w 229"/>
                <a:gd name="T37" fmla="*/ 76 h 284"/>
                <a:gd name="T38" fmla="*/ 175 w 229"/>
                <a:gd name="T39" fmla="*/ 46 h 284"/>
                <a:gd name="T40" fmla="*/ 195 w 229"/>
                <a:gd name="T41" fmla="*/ 28 h 284"/>
                <a:gd name="T42" fmla="*/ 228 w 229"/>
                <a:gd name="T43" fmla="*/ 0 h 2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9" h="284">
                  <a:moveTo>
                    <a:pt x="228" y="0"/>
                  </a:moveTo>
                  <a:lnTo>
                    <a:pt x="76" y="1"/>
                  </a:lnTo>
                  <a:lnTo>
                    <a:pt x="0" y="140"/>
                  </a:lnTo>
                  <a:lnTo>
                    <a:pt x="75" y="283"/>
                  </a:lnTo>
                  <a:lnTo>
                    <a:pt x="75" y="263"/>
                  </a:lnTo>
                  <a:lnTo>
                    <a:pt x="77" y="249"/>
                  </a:lnTo>
                  <a:lnTo>
                    <a:pt x="79" y="228"/>
                  </a:lnTo>
                  <a:lnTo>
                    <a:pt x="83" y="209"/>
                  </a:lnTo>
                  <a:lnTo>
                    <a:pt x="84" y="204"/>
                  </a:lnTo>
                  <a:lnTo>
                    <a:pt x="88" y="191"/>
                  </a:lnTo>
                  <a:lnTo>
                    <a:pt x="92" y="178"/>
                  </a:lnTo>
                  <a:lnTo>
                    <a:pt x="95" y="170"/>
                  </a:lnTo>
                  <a:lnTo>
                    <a:pt x="99" y="161"/>
                  </a:lnTo>
                  <a:lnTo>
                    <a:pt x="98" y="164"/>
                  </a:lnTo>
                  <a:lnTo>
                    <a:pt x="102" y="155"/>
                  </a:lnTo>
                  <a:lnTo>
                    <a:pt x="106" y="144"/>
                  </a:lnTo>
                  <a:lnTo>
                    <a:pt x="116" y="124"/>
                  </a:lnTo>
                  <a:lnTo>
                    <a:pt x="131" y="100"/>
                  </a:lnTo>
                  <a:lnTo>
                    <a:pt x="149" y="76"/>
                  </a:lnTo>
                  <a:lnTo>
                    <a:pt x="175" y="46"/>
                  </a:lnTo>
                  <a:lnTo>
                    <a:pt x="195" y="28"/>
                  </a:lnTo>
                  <a:lnTo>
                    <a:pt x="228" y="0"/>
                  </a:lnTo>
                </a:path>
              </a:pathLst>
            </a:custGeom>
            <a:solidFill>
              <a:srgbClr val="00279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5" y="193"/>
              <a:ext cx="176" cy="286"/>
            </a:xfrm>
            <a:custGeom>
              <a:avLst/>
              <a:gdLst>
                <a:gd name="T0" fmla="*/ 96 w 176"/>
                <a:gd name="T1" fmla="*/ 285 h 286"/>
                <a:gd name="T2" fmla="*/ 175 w 176"/>
                <a:gd name="T3" fmla="*/ 143 h 286"/>
                <a:gd name="T4" fmla="*/ 97 w 176"/>
                <a:gd name="T5" fmla="*/ 0 h 286"/>
                <a:gd name="T6" fmla="*/ 89 w 176"/>
                <a:gd name="T7" fmla="*/ 11 h 286"/>
                <a:gd name="T8" fmla="*/ 76 w 176"/>
                <a:gd name="T9" fmla="*/ 30 h 286"/>
                <a:gd name="T10" fmla="*/ 65 w 176"/>
                <a:gd name="T11" fmla="*/ 49 h 286"/>
                <a:gd name="T12" fmla="*/ 57 w 176"/>
                <a:gd name="T13" fmla="*/ 65 h 286"/>
                <a:gd name="T14" fmla="*/ 46 w 176"/>
                <a:gd name="T15" fmla="*/ 84 h 286"/>
                <a:gd name="T16" fmla="*/ 35 w 176"/>
                <a:gd name="T17" fmla="*/ 106 h 286"/>
                <a:gd name="T18" fmla="*/ 25 w 176"/>
                <a:gd name="T19" fmla="*/ 128 h 286"/>
                <a:gd name="T20" fmla="*/ 15 w 176"/>
                <a:gd name="T21" fmla="*/ 156 h 286"/>
                <a:gd name="T22" fmla="*/ 7 w 176"/>
                <a:gd name="T23" fmla="*/ 184 h 286"/>
                <a:gd name="T24" fmla="*/ 4 w 176"/>
                <a:gd name="T25" fmla="*/ 205 h 286"/>
                <a:gd name="T26" fmla="*/ 1 w 176"/>
                <a:gd name="T27" fmla="*/ 221 h 286"/>
                <a:gd name="T28" fmla="*/ 1 w 176"/>
                <a:gd name="T29" fmla="*/ 239 h 286"/>
                <a:gd name="T30" fmla="*/ 0 w 176"/>
                <a:gd name="T31" fmla="*/ 264 h 286"/>
                <a:gd name="T32" fmla="*/ 0 w 176"/>
                <a:gd name="T33" fmla="*/ 285 h 286"/>
                <a:gd name="T34" fmla="*/ 96 w 176"/>
                <a:gd name="T35" fmla="*/ 285 h 2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" h="286">
                  <a:moveTo>
                    <a:pt x="96" y="285"/>
                  </a:moveTo>
                  <a:lnTo>
                    <a:pt x="175" y="143"/>
                  </a:lnTo>
                  <a:lnTo>
                    <a:pt x="97" y="0"/>
                  </a:lnTo>
                  <a:lnTo>
                    <a:pt x="89" y="11"/>
                  </a:lnTo>
                  <a:lnTo>
                    <a:pt x="76" y="30"/>
                  </a:lnTo>
                  <a:lnTo>
                    <a:pt x="65" y="49"/>
                  </a:lnTo>
                  <a:lnTo>
                    <a:pt x="57" y="65"/>
                  </a:lnTo>
                  <a:lnTo>
                    <a:pt x="46" y="84"/>
                  </a:lnTo>
                  <a:lnTo>
                    <a:pt x="35" y="106"/>
                  </a:lnTo>
                  <a:lnTo>
                    <a:pt x="25" y="128"/>
                  </a:lnTo>
                  <a:lnTo>
                    <a:pt x="15" y="156"/>
                  </a:lnTo>
                  <a:lnTo>
                    <a:pt x="7" y="184"/>
                  </a:lnTo>
                  <a:lnTo>
                    <a:pt x="4" y="205"/>
                  </a:lnTo>
                  <a:lnTo>
                    <a:pt x="1" y="221"/>
                  </a:lnTo>
                  <a:lnTo>
                    <a:pt x="1" y="239"/>
                  </a:lnTo>
                  <a:lnTo>
                    <a:pt x="0" y="264"/>
                  </a:lnTo>
                  <a:lnTo>
                    <a:pt x="0" y="285"/>
                  </a:lnTo>
                  <a:lnTo>
                    <a:pt x="96" y="285"/>
                  </a:lnTo>
                </a:path>
              </a:pathLst>
            </a:custGeom>
            <a:solidFill>
              <a:srgbClr val="00279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567104" y="568325"/>
            <a:ext cx="602273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1400" smtClean="0">
                <a:latin typeface="Albertus Extra Bold" pitchFamily="34" charset="0"/>
                <a:ea typeface="華康楷書體W6" charset="-120"/>
              </a:rPr>
              <a:t>IDB</a:t>
            </a:r>
            <a:endParaRPr lang="en-US" altLang="zh-TW" smtClean="0">
              <a:latin typeface="華康楷書體W6" charset="-120"/>
              <a:ea typeface="華康楷書體W6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459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429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79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780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9510195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99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32588" y="188916"/>
            <a:ext cx="2136775" cy="5976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17500" y="188916"/>
            <a:ext cx="6262688" cy="5976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98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4431" y="188913"/>
            <a:ext cx="6980238" cy="6477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17501" y="1196976"/>
            <a:ext cx="8551863" cy="49688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5971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158" y="188913"/>
            <a:ext cx="697962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Oval 15"/>
          <p:cNvSpPr>
            <a:spLocks noChangeArrowheads="1"/>
          </p:cNvSpPr>
          <p:nvPr/>
        </p:nvSpPr>
        <p:spPr bwMode="auto">
          <a:xfrm>
            <a:off x="8760074" y="6481763"/>
            <a:ext cx="465992" cy="476250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ADD21047-9660-44B6-BC99-04734C00138E}" type="slidenum">
              <a:rPr kumimoji="1" lang="en-US" altLang="zh-TW" b="0" smtClean="0">
                <a:solidFill>
                  <a:schemeClr val="tx1"/>
                </a:solidFill>
                <a:ea typeface="標楷體" pitchFamily="65" charset="-120"/>
              </a:rPr>
              <a:pPr algn="ctr" eaLnBrk="1" hangingPunct="1">
                <a:defRPr/>
              </a:pPr>
              <a:t>‹#›</a:t>
            </a:fld>
            <a:endParaRPr kumimoji="1" lang="en-US" altLang="zh-TW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992" y="1196976"/>
            <a:ext cx="855198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265113" y="818032"/>
            <a:ext cx="8626475" cy="71438"/>
            <a:chOff x="611" y="384"/>
            <a:chExt cx="4450" cy="106"/>
          </a:xfrm>
        </p:grpSpPr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" y="33117"/>
            <a:ext cx="1255513" cy="8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9pPr>
    </p:titleStyle>
    <p:bodyStyle>
      <a:lvl1pPr marL="514350" indent="-514350" algn="l" defTabSz="762000" rtl="0" eaLnBrk="0" fontAlgn="base" hangingPunct="0">
        <a:spcBef>
          <a:spcPct val="20000"/>
        </a:spcBef>
        <a:spcAft>
          <a:spcPct val="0"/>
        </a:spcAft>
        <a:buSzPct val="85000"/>
        <a:buFont typeface="標楷體" pitchFamily="65" charset="-120"/>
        <a:buAutoNum type="ea1ChtPeriod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p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240" y="76200"/>
            <a:ext cx="7864719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3965"/>
            <a:ext cx="8206154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F3C21-531B-4CDC-9C4D-5B23BDCDBE09}" type="datetime1">
              <a:rPr lang="zh-TW" altLang="en-US" b="1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2022/6/23</a:t>
            </a:fld>
            <a:endParaRPr lang="en-US" altLang="zh-TW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794" y="311151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400" b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5240" y="827089"/>
            <a:ext cx="8626719" cy="71437"/>
            <a:chOff x="611" y="384"/>
            <a:chExt cx="4450" cy="106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b="1">
                <a:solidFill>
                  <a:srgbClr val="000000"/>
                </a:solidFill>
              </a:endParaRPr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b="1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圖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" y="33338"/>
            <a:ext cx="1254369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189182" y="6491299"/>
            <a:ext cx="1969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C08B6C-DFA3-447C-8BE0-749AC31BB183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q"/>
        <a:defRPr kumimoji="1"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1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1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239" y="76200"/>
            <a:ext cx="7864719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3965"/>
            <a:ext cx="8206154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793" y="311151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>
              <a:defRPr/>
            </a:pPr>
            <a:endParaRPr lang="zh-TW" altLang="zh-TW" sz="1400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5239" y="827089"/>
            <a:ext cx="8626719" cy="71437"/>
            <a:chOff x="611" y="384"/>
            <a:chExt cx="4450" cy="106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圖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" y="33338"/>
            <a:ext cx="1254369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189181" y="6491297"/>
            <a:ext cx="1969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292F08F3-AFFD-4772-8C60-45C2775CE947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q"/>
        <a:defRPr kumimoji="1"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1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1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240" y="76200"/>
            <a:ext cx="7864719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3965"/>
            <a:ext cx="8206154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F3C21-531B-4CDC-9C4D-5B23BDCDBE09}" type="datetime1">
              <a:rPr lang="zh-TW" altLang="en-US" b="1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2022/6/23</a:t>
            </a:fld>
            <a:endParaRPr lang="en-US" altLang="zh-TW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794" y="311151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400" b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5240" y="827089"/>
            <a:ext cx="8626719" cy="71437"/>
            <a:chOff x="611" y="384"/>
            <a:chExt cx="4450" cy="106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b="1">
                <a:solidFill>
                  <a:srgbClr val="000000"/>
                </a:solidFill>
              </a:endParaRPr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b="1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圖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" y="33338"/>
            <a:ext cx="1254369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189182" y="6491299"/>
            <a:ext cx="1969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C08B6C-DFA3-447C-8BE0-749AC31BB183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7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q"/>
        <a:defRPr kumimoji="1"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1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1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240" y="76200"/>
            <a:ext cx="7864719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3965"/>
            <a:ext cx="8206154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F3C21-531B-4CDC-9C4D-5B23BDCDBE09}" type="datetime1">
              <a:rPr lang="zh-TW" altLang="en-US" b="1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2022/6/23</a:t>
            </a:fld>
            <a:endParaRPr lang="en-US" altLang="zh-TW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794" y="311151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400" b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5240" y="827089"/>
            <a:ext cx="8626719" cy="71437"/>
            <a:chOff x="611" y="384"/>
            <a:chExt cx="4450" cy="106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b="1">
                <a:solidFill>
                  <a:srgbClr val="000000"/>
                </a:solidFill>
              </a:endParaRPr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b="1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圖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" y="33338"/>
            <a:ext cx="1254369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189182" y="6491299"/>
            <a:ext cx="1969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C08B6C-DFA3-447C-8BE0-749AC31BB183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6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q"/>
        <a:defRPr kumimoji="1"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1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1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239" y="76200"/>
            <a:ext cx="7864719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3965"/>
            <a:ext cx="8206154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793" y="311151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>
              <a:defRPr/>
            </a:pPr>
            <a:endParaRPr lang="zh-TW" altLang="zh-TW" sz="1400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5239" y="827089"/>
            <a:ext cx="8626719" cy="71437"/>
            <a:chOff x="611" y="384"/>
            <a:chExt cx="4450" cy="106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圖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" y="33338"/>
            <a:ext cx="1254369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189181" y="6491297"/>
            <a:ext cx="1969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  <a:ea typeface="華康仿宋體W4(P)" panose="02020400000000000000" pitchFamily="18" charset="-120"/>
              </a:defRPr>
            </a:lvl1pPr>
          </a:lstStyle>
          <a:p>
            <a:pPr>
              <a:defRPr/>
            </a:pPr>
            <a:fld id="{292F08F3-AFFD-4772-8C60-45C2775CE947}" type="slidenum">
              <a:rPr lang="zh-TW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q"/>
        <a:defRPr kumimoji="1"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1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1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158" y="188913"/>
            <a:ext cx="697962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Oval 15"/>
          <p:cNvSpPr>
            <a:spLocks noChangeArrowheads="1"/>
          </p:cNvSpPr>
          <p:nvPr/>
        </p:nvSpPr>
        <p:spPr bwMode="auto">
          <a:xfrm>
            <a:off x="8760074" y="6481763"/>
            <a:ext cx="465992" cy="476250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ADD21047-9660-44B6-BC99-04734C00138E}" type="slidenum">
              <a:rPr kumimoji="1" lang="en-US" altLang="zh-TW" b="0" smtClean="0">
                <a:ea typeface="標楷體" pitchFamily="65" charset="-120"/>
              </a:rPr>
              <a:pPr algn="ctr" eaLnBrk="1" hangingPunct="1">
                <a:defRPr/>
              </a:pPr>
              <a:t>‹#›</a:t>
            </a:fld>
            <a:endParaRPr kumimoji="1" lang="en-US" altLang="zh-TW" smtClean="0">
              <a:ea typeface="標楷體" pitchFamily="65" charset="-12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992" y="1196976"/>
            <a:ext cx="855198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265113" y="818032"/>
            <a:ext cx="8626475" cy="71438"/>
            <a:chOff x="611" y="384"/>
            <a:chExt cx="4450" cy="106"/>
          </a:xfrm>
        </p:grpSpPr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kern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" y="33117"/>
            <a:ext cx="1255513" cy="8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9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9pPr>
    </p:titleStyle>
    <p:bodyStyle>
      <a:lvl1pPr marL="514350" indent="-514350" algn="l" defTabSz="762000" rtl="0" eaLnBrk="0" fontAlgn="base" hangingPunct="0">
        <a:spcBef>
          <a:spcPct val="20000"/>
        </a:spcBef>
        <a:spcAft>
          <a:spcPct val="0"/>
        </a:spcAft>
        <a:buSzPct val="85000"/>
        <a:buFont typeface="標楷體" pitchFamily="65" charset="-120"/>
        <a:buAutoNum type="ea1ChtPeriod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p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158" y="188913"/>
            <a:ext cx="697962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Oval 15"/>
          <p:cNvSpPr>
            <a:spLocks noChangeArrowheads="1"/>
          </p:cNvSpPr>
          <p:nvPr/>
        </p:nvSpPr>
        <p:spPr bwMode="auto">
          <a:xfrm>
            <a:off x="8760074" y="6481763"/>
            <a:ext cx="465992" cy="476250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ADD21047-9660-44B6-BC99-04734C00138E}" type="slidenum">
              <a:rPr kumimoji="1" lang="en-US" altLang="zh-TW" b="0" smtClean="0">
                <a:ea typeface="標楷體" pitchFamily="65" charset="-120"/>
              </a:rPr>
              <a:pPr algn="ctr" eaLnBrk="1" hangingPunct="1">
                <a:defRPr/>
              </a:pPr>
              <a:t>‹#›</a:t>
            </a:fld>
            <a:endParaRPr kumimoji="1" lang="en-US" altLang="zh-TW" smtClean="0">
              <a:ea typeface="標楷體" pitchFamily="65" charset="-12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992" y="1196976"/>
            <a:ext cx="855198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265113" y="818032"/>
            <a:ext cx="8626475" cy="71438"/>
            <a:chOff x="611" y="384"/>
            <a:chExt cx="4450" cy="106"/>
          </a:xfrm>
        </p:grpSpPr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kern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" y="33117"/>
            <a:ext cx="1255513" cy="8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8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標楷體" pitchFamily="65" charset="-120"/>
        </a:defRPr>
      </a:lvl9pPr>
    </p:titleStyle>
    <p:bodyStyle>
      <a:lvl1pPr marL="514350" indent="-514350" algn="l" defTabSz="762000" rtl="0" eaLnBrk="0" fontAlgn="base" hangingPunct="0">
        <a:spcBef>
          <a:spcPct val="20000"/>
        </a:spcBef>
        <a:spcAft>
          <a:spcPct val="0"/>
        </a:spcAft>
        <a:buSzPct val="85000"/>
        <a:buFont typeface="標楷體" pitchFamily="65" charset="-120"/>
        <a:buAutoNum type="ea1ChtPeriod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p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qa.cpc.t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628802"/>
            <a:ext cx="9144000" cy="1470025"/>
          </a:xfrm>
        </p:spPr>
        <p:txBody>
          <a:bodyPr/>
          <a:lstStyle/>
          <a:p>
            <a:r>
              <a:rPr lang="zh-TW" altLang="en-US" sz="4000" dirty="0" smtClean="0">
                <a:latin typeface="+mn-lt"/>
                <a:ea typeface="標楷體" panose="03000509000000000000" pitchFamily="65" charset="-120"/>
              </a:rPr>
              <a:t>線上申請操作手冊</a:t>
            </a:r>
            <a:endParaRPr lang="zh-TW" altLang="en-US" sz="40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1763688" y="3429000"/>
            <a:ext cx="554461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endParaRPr lang="en-US" altLang="zh-TW" sz="2600" kern="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2600" kern="0" dirty="0" smtClean="0">
                <a:latin typeface="+mn-lt"/>
                <a:ea typeface="標楷體" panose="03000509000000000000" pitchFamily="65" charset="-120"/>
              </a:rPr>
              <a:t>日期：</a:t>
            </a:r>
            <a:r>
              <a:rPr lang="en-US" altLang="zh-TW" sz="2600" kern="0" dirty="0" smtClean="0">
                <a:latin typeface="+mn-lt"/>
                <a:ea typeface="標楷體" panose="03000509000000000000" pitchFamily="65" charset="-120"/>
              </a:rPr>
              <a:t>111</a:t>
            </a:r>
            <a:r>
              <a:rPr lang="zh-TW" altLang="en-US" sz="2600" kern="0" dirty="0" smtClean="0">
                <a:latin typeface="+mn-lt"/>
                <a:ea typeface="標楷體" panose="03000509000000000000" pitchFamily="65" charset="-120"/>
              </a:rPr>
              <a:t>年</a:t>
            </a:r>
            <a:r>
              <a:rPr lang="en-US" altLang="zh-TW" sz="2600" kern="0" dirty="0" smtClean="0">
                <a:latin typeface="+mn-lt"/>
                <a:ea typeface="標楷體" panose="03000509000000000000" pitchFamily="65" charset="-120"/>
              </a:rPr>
              <a:t>5</a:t>
            </a:r>
            <a:r>
              <a:rPr lang="zh-TW" altLang="en-US" sz="2600" kern="0" dirty="0" smtClean="0">
                <a:latin typeface="+mn-lt"/>
                <a:ea typeface="標楷體" panose="03000509000000000000" pitchFamily="65" charset="-120"/>
              </a:rPr>
              <a:t>月</a:t>
            </a:r>
            <a:endParaRPr lang="zh-TW" altLang="en-US" sz="2600" kern="0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1655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填寫申請</a:t>
            </a:r>
            <a:r>
              <a:rPr lang="zh-TW" altLang="en-US" b="1" spc="-200" dirty="0">
                <a:ea typeface="標楷體" pitchFamily="65" charset="-120"/>
              </a:rPr>
              <a:t>表</a:t>
            </a:r>
            <a:endParaRPr lang="zh-TW" altLang="en-US" b="1" spc="-200" dirty="0" smtClean="0"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048648" y="1819390"/>
            <a:ext cx="7051744" cy="1809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lnSpc>
                <a:spcPts val="3000"/>
              </a:lnSpc>
              <a:spcAft>
                <a:spcPts val="0"/>
              </a:spcAft>
            </a:pPr>
            <a:r>
              <a:rPr kumimoji="0" lang="zh-TW" altLang="en-US" sz="2200" b="1" dirty="0">
                <a:latin typeface="+mj-lt"/>
              </a:rPr>
              <a:t>二</a:t>
            </a:r>
            <a:r>
              <a:rPr kumimoji="0" lang="zh-TW" altLang="en-US" sz="2200" b="1" dirty="0" smtClean="0">
                <a:latin typeface="+mj-lt"/>
              </a:rPr>
              <a:t>、選擇類</a:t>
            </a:r>
            <a:r>
              <a:rPr kumimoji="0" lang="zh-TW" altLang="en-US" sz="2200" b="1" dirty="0">
                <a:latin typeface="+mj-lt"/>
              </a:rPr>
              <a:t>別</a:t>
            </a:r>
            <a:endParaRPr kumimoji="0" lang="en-US" altLang="zh-TW" sz="2200" b="1" dirty="0" smtClean="0">
              <a:latin typeface="+mj-lt"/>
            </a:endParaRPr>
          </a:p>
          <a:p>
            <a:pPr indent="179388" algn="l" fontAlgn="auto">
              <a:lnSpc>
                <a:spcPts val="3000"/>
              </a:lnSpc>
              <a:spcAft>
                <a:spcPts val="0"/>
              </a:spcAft>
            </a:pPr>
            <a:r>
              <a:rPr kumimoji="0" lang="en-US" altLang="zh-TW" sz="2200" dirty="0" smtClean="0">
                <a:latin typeface="+mj-lt"/>
              </a:rPr>
              <a:t>2.</a:t>
            </a:r>
            <a:r>
              <a:rPr kumimoji="0" lang="zh-TW" altLang="en-US" sz="2200" dirty="0" smtClean="0">
                <a:latin typeface="+mj-lt"/>
              </a:rPr>
              <a:t>選好類別後，跳出新畫面請點選「</a:t>
            </a:r>
            <a:r>
              <a:rPr lang="zh-TW" altLang="en-US" sz="2200" b="1" dirty="0">
                <a:solidFill>
                  <a:srgbClr val="C00000"/>
                </a:solidFill>
                <a:latin typeface="+mj-lt"/>
              </a:rPr>
              <a:t>新增</a:t>
            </a:r>
            <a:r>
              <a:rPr kumimoji="0" lang="zh-TW" altLang="en-US" sz="2200" dirty="0" smtClean="0">
                <a:latin typeface="+mj-lt"/>
              </a:rPr>
              <a:t>」。</a:t>
            </a:r>
            <a:endParaRPr kumimoji="0" lang="en-US" altLang="zh-TW" sz="2200" dirty="0" smtClean="0">
              <a:latin typeface="+mj-lt"/>
            </a:endParaRPr>
          </a:p>
          <a:p>
            <a:pPr marL="800100" lvl="1" indent="-342900" fontAlgn="auto">
              <a:lnSpc>
                <a:spcPts val="3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endParaRPr kumimoji="0" lang="en-US" altLang="zh-TW" sz="2200" dirty="0" smtClean="0">
              <a:latin typeface="+mj-lt"/>
              <a:ea typeface="+mj-ea"/>
            </a:endParaRPr>
          </a:p>
        </p:txBody>
      </p:sp>
      <p:sp>
        <p:nvSpPr>
          <p:cNvPr id="39" name="五邊形 38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5" name="五邊形 44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831003" y="6408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參、操作說明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34281"/>
          <a:stretch/>
        </p:blipFill>
        <p:spPr>
          <a:xfrm>
            <a:off x="971599" y="2636912"/>
            <a:ext cx="7056301" cy="410445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99107" y="4693511"/>
            <a:ext cx="635031" cy="4680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273714" y="4077072"/>
            <a:ext cx="557289" cy="544431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455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40164"/>
            <a:ext cx="8710788" cy="3486474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填寫申請</a:t>
            </a:r>
            <a:r>
              <a:rPr lang="zh-TW" altLang="en-US" b="1" spc="-200" dirty="0">
                <a:ea typeface="標楷體" pitchFamily="65" charset="-120"/>
              </a:rPr>
              <a:t>表</a:t>
            </a:r>
            <a:endParaRPr lang="zh-TW" altLang="en-US" b="1" spc="-200" dirty="0" smtClean="0"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1017116" y="1601801"/>
            <a:ext cx="6579219" cy="2146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2200" b="1" dirty="0">
                <a:latin typeface="+mn-lt"/>
              </a:rPr>
              <a:t>三</a:t>
            </a:r>
            <a:r>
              <a:rPr kumimoji="0" lang="zh-TW" altLang="en-US" sz="2200" b="1" dirty="0" smtClean="0">
                <a:latin typeface="+mn-lt"/>
              </a:rPr>
              <a:t>、填寫申請資</a:t>
            </a:r>
            <a:r>
              <a:rPr kumimoji="0" lang="zh-TW" altLang="en-US" sz="2200" b="1" dirty="0">
                <a:latin typeface="+mn-lt"/>
              </a:rPr>
              <a:t>料</a:t>
            </a:r>
            <a:endParaRPr kumimoji="0" lang="en-US" altLang="zh-TW" sz="2200" b="1" dirty="0" smtClean="0">
              <a:latin typeface="+mn-lt"/>
            </a:endParaRPr>
          </a:p>
          <a:p>
            <a:pPr indent="269875" algn="l" fontAlgn="auto">
              <a:spcAft>
                <a:spcPts val="0"/>
              </a:spcAft>
            </a:pPr>
            <a:r>
              <a:rPr kumimoji="0" lang="en-US" altLang="zh-TW" sz="2200" dirty="0" smtClean="0">
                <a:latin typeface="+mn-lt"/>
              </a:rPr>
              <a:t>1.</a:t>
            </a:r>
            <a:r>
              <a:rPr kumimoji="0" lang="zh-TW" altLang="en-US" sz="2200" dirty="0" smtClean="0">
                <a:latin typeface="+mn-lt"/>
              </a:rPr>
              <a:t>填寫「申請廠商資料」內容。</a:t>
            </a:r>
            <a:endParaRPr kumimoji="0" lang="en-US" altLang="zh-TW" sz="2200" dirty="0" smtClean="0">
              <a:latin typeface="+mn-lt"/>
            </a:endParaRPr>
          </a:p>
          <a:p>
            <a:pPr marL="808038" lvl="1" indent="-268288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kumimoji="0" lang="zh-TW" altLang="en-US" b="1" dirty="0" smtClean="0">
                <a:ea typeface="+mj-ea"/>
              </a:rPr>
              <a:t>儲存</a:t>
            </a:r>
            <a:r>
              <a:rPr kumimoji="0" lang="zh-TW" altLang="en-US" dirty="0" smtClean="0">
                <a:ea typeface="+mj-ea"/>
              </a:rPr>
              <a:t>：可</a:t>
            </a:r>
            <a:r>
              <a:rPr kumimoji="0" lang="zh-TW" altLang="en-US" b="1" dirty="0" smtClean="0">
                <a:ea typeface="+mj-ea"/>
              </a:rPr>
              <a:t>暫存</a:t>
            </a:r>
            <a:r>
              <a:rPr lang="zh-TW" altLang="en-US" dirty="0" smtClean="0"/>
              <a:t>填寫</a:t>
            </a:r>
            <a:r>
              <a:rPr lang="zh-TW" altLang="en-US" dirty="0"/>
              <a:t>之</a:t>
            </a:r>
            <a:r>
              <a:rPr kumimoji="0" lang="zh-TW" altLang="en-US" dirty="0" smtClean="0">
                <a:ea typeface="+mj-ea"/>
              </a:rPr>
              <a:t>資料</a:t>
            </a:r>
            <a:endParaRPr lang="en-US" altLang="zh-TW" dirty="0">
              <a:ea typeface="+mj-ea"/>
            </a:endParaRPr>
          </a:p>
          <a:p>
            <a:pPr marL="808038" lvl="1" indent="-268288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kumimoji="0" lang="zh-TW" altLang="en-US" b="1" dirty="0" smtClean="0">
                <a:ea typeface="+mj-ea"/>
              </a:rPr>
              <a:t>取消</a:t>
            </a:r>
            <a:r>
              <a:rPr kumimoji="0" lang="zh-TW" altLang="en-US" dirty="0" smtClean="0">
                <a:ea typeface="+mj-ea"/>
              </a:rPr>
              <a:t>：若選錯類別可取消</a:t>
            </a:r>
            <a:endParaRPr lang="en-US" altLang="zh-TW" dirty="0">
              <a:ea typeface="+mj-ea"/>
            </a:endParaRPr>
          </a:p>
          <a:p>
            <a:pPr marL="808038" lvl="1" indent="-268288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kumimoji="0" lang="zh-TW" altLang="en-US" dirty="0" smtClean="0">
                <a:ea typeface="+mj-ea"/>
              </a:rPr>
              <a:t>若有「</a:t>
            </a:r>
            <a:r>
              <a:rPr kumimoji="0" lang="zh-TW" altLang="en-US" dirty="0">
                <a:ea typeface="+mj-ea"/>
              </a:rPr>
              <a:t> </a:t>
            </a:r>
            <a:r>
              <a:rPr kumimoji="0" lang="zh-TW" altLang="en-US" b="1" dirty="0" smtClean="0">
                <a:solidFill>
                  <a:srgbClr val="C00000"/>
                </a:solidFill>
                <a:ea typeface="+mj-ea"/>
              </a:rPr>
              <a:t>＊</a:t>
            </a:r>
            <a:r>
              <a:rPr kumimoji="0" lang="zh-TW" altLang="en-US" dirty="0" smtClean="0">
                <a:ea typeface="+mj-ea"/>
              </a:rPr>
              <a:t>」表示為</a:t>
            </a:r>
            <a:r>
              <a:rPr kumimoji="0" lang="zh-TW" altLang="en-US" b="1" dirty="0" smtClean="0">
                <a:solidFill>
                  <a:srgbClr val="C00000"/>
                </a:solidFill>
                <a:ea typeface="+mj-ea"/>
              </a:rPr>
              <a:t>必填</a:t>
            </a:r>
            <a:endParaRPr kumimoji="0" lang="en-US" altLang="zh-TW" b="1" dirty="0" smtClean="0">
              <a:solidFill>
                <a:srgbClr val="C00000"/>
              </a:solidFill>
              <a:ea typeface="+mj-ea"/>
            </a:endParaRPr>
          </a:p>
          <a:p>
            <a:pPr algn="l" fontAlgn="auto">
              <a:spcAft>
                <a:spcPts val="0"/>
              </a:spcAft>
            </a:pPr>
            <a:endParaRPr kumimoji="0" lang="en-US" altLang="zh-TW" sz="2400" dirty="0" smtClean="0">
              <a:latin typeface="+mn-lt"/>
            </a:endParaRPr>
          </a:p>
          <a:p>
            <a:pPr marL="800100" lvl="1" indent="-342900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endParaRPr kumimoji="0" lang="en-US" altLang="zh-TW" sz="2400" dirty="0" smtClean="0"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8200" y="4149080"/>
            <a:ext cx="948199" cy="4637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a typeface="+mj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483768" y="3573016"/>
            <a:ext cx="5807877" cy="1360894"/>
            <a:chOff x="3275856" y="3039735"/>
            <a:chExt cx="5396553" cy="1105954"/>
          </a:xfrm>
        </p:grpSpPr>
        <p:sp>
          <p:nvSpPr>
            <p:cNvPr id="3" name="圓角矩形 2"/>
            <p:cNvSpPr/>
            <p:nvPr/>
          </p:nvSpPr>
          <p:spPr bwMode="auto">
            <a:xfrm>
              <a:off x="6152129" y="3039735"/>
              <a:ext cx="2520280" cy="737303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lIns="36000" rIns="36000" rtlCol="0" anchor="ctr"/>
            <a:lstStyle/>
            <a:p>
              <a:r>
                <a:rPr lang="zh-TW" altLang="en-US" sz="1600" dirty="0"/>
                <a:t>對</a:t>
              </a:r>
              <a:r>
                <a:rPr lang="zh-TW" altLang="en-US" sz="1600" b="1" dirty="0">
                  <a:solidFill>
                    <a:srgbClr val="C00000"/>
                  </a:solidFill>
                </a:rPr>
                <a:t>申請組別</a:t>
              </a:r>
              <a:r>
                <a:rPr lang="zh-TW" altLang="en-US" sz="1600" dirty="0"/>
                <a:t>或</a:t>
              </a:r>
              <a:r>
                <a:rPr lang="zh-TW" altLang="en-US" sz="1600" b="1" dirty="0">
                  <a:solidFill>
                    <a:srgbClr val="C00000"/>
                  </a:solidFill>
                </a:rPr>
                <a:t>申請獎別</a:t>
              </a:r>
              <a:endParaRPr lang="en-US" altLang="zh-TW" sz="1600" b="1" dirty="0">
                <a:solidFill>
                  <a:srgbClr val="C00000"/>
                </a:solidFill>
              </a:endParaRPr>
            </a:p>
            <a:p>
              <a:r>
                <a:rPr lang="zh-TW" altLang="en-US" sz="1600" dirty="0"/>
                <a:t>有疑問可與工作小組聯繫</a:t>
              </a:r>
              <a:r>
                <a:rPr lang="en-US" altLang="zh-TW" sz="1600" dirty="0" smtClean="0"/>
                <a:t>~</a:t>
              </a:r>
              <a:endParaRPr lang="zh-TW" altLang="en-US" sz="1600" dirty="0"/>
            </a:p>
          </p:txBody>
        </p:sp>
        <p:cxnSp>
          <p:nvCxnSpPr>
            <p:cNvPr id="16" name="直線單箭頭接點 15"/>
            <p:cNvCxnSpPr>
              <a:endCxn id="3" idx="2"/>
            </p:cNvCxnSpPr>
            <p:nvPr/>
          </p:nvCxnSpPr>
          <p:spPr bwMode="auto">
            <a:xfrm flipV="1">
              <a:off x="3275856" y="3777038"/>
              <a:ext cx="4136413" cy="368651"/>
            </a:xfrm>
            <a:prstGeom prst="straightConnector1">
              <a:avLst/>
            </a:prstGeom>
            <a:gradFill rotWithShape="1">
              <a:gsLst>
                <a:gs pos="0">
                  <a:srgbClr val="CCFF99"/>
                </a:gs>
                <a:gs pos="5000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381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直線單箭頭接點 20"/>
            <p:cNvCxnSpPr>
              <a:endCxn id="3" idx="2"/>
            </p:cNvCxnSpPr>
            <p:nvPr/>
          </p:nvCxnSpPr>
          <p:spPr bwMode="auto">
            <a:xfrm flipV="1">
              <a:off x="6804248" y="3777038"/>
              <a:ext cx="608021" cy="340383"/>
            </a:xfrm>
            <a:prstGeom prst="straightConnector1">
              <a:avLst/>
            </a:prstGeom>
            <a:gradFill rotWithShape="1">
              <a:gsLst>
                <a:gs pos="0">
                  <a:srgbClr val="CCFF99"/>
                </a:gs>
                <a:gs pos="5000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38100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0" name="五邊形 19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3" name="五邊形 22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25" name="副標題 2"/>
          <p:cNvSpPr txBox="1">
            <a:spLocks/>
          </p:cNvSpPr>
          <p:nvPr/>
        </p:nvSpPr>
        <p:spPr>
          <a:xfrm>
            <a:off x="831003" y="6408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參、操作說明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22" name="橢圓 21"/>
          <p:cNvSpPr/>
          <p:nvPr/>
        </p:nvSpPr>
        <p:spPr>
          <a:xfrm>
            <a:off x="813195" y="3482216"/>
            <a:ext cx="557289" cy="544431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834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填寫申請</a:t>
            </a:r>
            <a:r>
              <a:rPr lang="zh-TW" altLang="en-US" b="1" spc="-200" dirty="0">
                <a:ea typeface="標楷體" pitchFamily="65" charset="-120"/>
              </a:rPr>
              <a:t>表</a:t>
            </a:r>
            <a:endParaRPr lang="zh-TW" altLang="en-US" b="1" spc="-200" dirty="0" smtClean="0"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955298" y="1671752"/>
            <a:ext cx="7686174" cy="1510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2400"/>
              </a:lnSpc>
            </a:pPr>
            <a:r>
              <a:rPr lang="zh-TW" altLang="en-US" sz="2200" b="1" dirty="0" smtClean="0">
                <a:solidFill>
                  <a:prstClr val="black"/>
                </a:solidFill>
                <a:latin typeface="+mj-lt"/>
              </a:rPr>
              <a:t>三、填寫申請資料</a:t>
            </a:r>
            <a:endParaRPr lang="en-US" altLang="zh-TW" sz="2200" b="1" dirty="0" smtClean="0">
              <a:solidFill>
                <a:prstClr val="black"/>
              </a:solidFill>
              <a:latin typeface="+mj-lt"/>
            </a:endParaRPr>
          </a:p>
          <a:p>
            <a:pPr marL="452438" indent="-269875" algn="l">
              <a:lnSpc>
                <a:spcPts val="2400"/>
              </a:lnSpc>
            </a:pPr>
            <a:r>
              <a:rPr lang="en-US" altLang="zh-TW" sz="2200" dirty="0" smtClean="0">
                <a:solidFill>
                  <a:prstClr val="black"/>
                </a:solidFill>
                <a:latin typeface="+mj-lt"/>
              </a:rPr>
              <a:t>2.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 填寫完</a:t>
            </a:r>
            <a:r>
              <a:rPr lang="zh-TW" altLang="en-US" sz="2200" dirty="0"/>
              <a:t>「申請廠商資料</a:t>
            </a:r>
            <a:r>
              <a:rPr lang="zh-TW" altLang="en-US" sz="2200" dirty="0" smtClean="0"/>
              <a:t>」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後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，點選「</a:t>
            </a:r>
            <a:r>
              <a:rPr kumimoji="1" lang="zh-TW" altLang="en-US" sz="2200" b="1" dirty="0" smtClean="0">
                <a:solidFill>
                  <a:prstClr val="black"/>
                </a:solidFill>
                <a:latin typeface="+mj-lt"/>
              </a:rPr>
              <a:t>儲存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」，左上角將出現「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+mj-lt"/>
              </a:rPr>
              <a:t>匯出申請表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」之按鈕。</a:t>
            </a:r>
            <a:endParaRPr kumimoji="1" lang="en-US" altLang="zh-TW" sz="2200" dirty="0" smtClean="0">
              <a:solidFill>
                <a:prstClr val="black"/>
              </a:solidFill>
              <a:latin typeface="+mj-lt"/>
            </a:endParaRPr>
          </a:p>
          <a:p>
            <a:pPr marL="452438" indent="-269875" algn="l">
              <a:lnSpc>
                <a:spcPts val="2400"/>
              </a:lnSpc>
            </a:pPr>
            <a:r>
              <a:rPr kumimoji="1" lang="en-US" altLang="zh-TW" sz="2200" dirty="0" smtClean="0">
                <a:solidFill>
                  <a:prstClr val="black"/>
                </a:solidFill>
                <a:latin typeface="+mj-lt"/>
              </a:rPr>
              <a:t>※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請在此階段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確認</a:t>
            </a:r>
            <a:r>
              <a:rPr kumimoji="1" lang="zh-TW" altLang="en-US" sz="2200" dirty="0">
                <a:solidFill>
                  <a:prstClr val="black"/>
                </a:solidFill>
                <a:latin typeface="+mj-lt"/>
              </a:rPr>
              <a:t>匯出之申請表內容，並確認內容與系統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一致，避免影響申請資格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。</a:t>
            </a:r>
            <a:endParaRPr kumimoji="1" lang="en-US" altLang="zh-TW" sz="22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35696" y="3217355"/>
            <a:ext cx="5453317" cy="1876011"/>
            <a:chOff x="2123728" y="2706436"/>
            <a:chExt cx="5256584" cy="206154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5056" y="2706436"/>
              <a:ext cx="5205256" cy="2061547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2123728" y="2716551"/>
              <a:ext cx="555629" cy="468606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304503" y="5031072"/>
            <a:ext cx="5400068" cy="1675565"/>
            <a:chOff x="2175056" y="4882915"/>
            <a:chExt cx="4369890" cy="193046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5056" y="4882915"/>
              <a:ext cx="4369890" cy="1930461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3284570" y="5004577"/>
              <a:ext cx="880957" cy="370281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n-cs"/>
              </a:endParaRPr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320" y="5344536"/>
              <a:ext cx="620825" cy="620825"/>
            </a:xfrm>
            <a:prstGeom prst="rect">
              <a:avLst/>
            </a:prstGeom>
          </p:spPr>
        </p:pic>
      </p:grpSp>
      <p:sp>
        <p:nvSpPr>
          <p:cNvPr id="35" name="五邊形 34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8" name="五邊形 37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23" name="副標題 2"/>
          <p:cNvSpPr txBox="1">
            <a:spLocks/>
          </p:cNvSpPr>
          <p:nvPr/>
        </p:nvSpPr>
        <p:spPr>
          <a:xfrm>
            <a:off x="831003" y="6408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參、操作說明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25" name="橢圓 24"/>
          <p:cNvSpPr/>
          <p:nvPr/>
        </p:nvSpPr>
        <p:spPr>
          <a:xfrm>
            <a:off x="534158" y="2716551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6" name="向下箭號 25"/>
          <p:cNvSpPr/>
          <p:nvPr/>
        </p:nvSpPr>
        <p:spPr>
          <a:xfrm>
            <a:off x="6126785" y="4735680"/>
            <a:ext cx="457056" cy="590784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653964" y="4644095"/>
            <a:ext cx="839216" cy="36563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rIns="36000" rtlCol="0" anchor="ctr"/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-2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畫面轉換</a:t>
            </a:r>
          </a:p>
        </p:txBody>
      </p:sp>
    </p:spTree>
    <p:extLst>
      <p:ext uri="{BB962C8B-B14F-4D97-AF65-F5344CB8AC3E}">
        <p14:creationId xmlns:p14="http://schemas.microsoft.com/office/powerpoint/2010/main" val="83676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填寫申請</a:t>
            </a:r>
            <a:r>
              <a:rPr lang="zh-TW" altLang="en-US" b="1" spc="-200" dirty="0">
                <a:ea typeface="標楷體" pitchFamily="65" charset="-120"/>
              </a:rPr>
              <a:t>表</a:t>
            </a:r>
            <a:endParaRPr lang="zh-TW" altLang="en-US" b="1" spc="-200" dirty="0" smtClean="0"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717281" y="1641726"/>
            <a:ext cx="7984214" cy="1255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lnSpc>
                <a:spcPts val="2900"/>
              </a:lnSpc>
              <a:spcAft>
                <a:spcPts val="0"/>
              </a:spcAft>
            </a:pPr>
            <a:r>
              <a:rPr lang="zh-TW" altLang="en-US" sz="2200" b="1" dirty="0"/>
              <a:t>四、送出</a:t>
            </a:r>
            <a:r>
              <a:rPr lang="zh-TW" altLang="en-US" sz="2200" b="1" dirty="0" smtClean="0"/>
              <a:t>申請</a:t>
            </a:r>
            <a:r>
              <a:rPr lang="zh-TW" altLang="en-US" sz="2200" b="1" dirty="0"/>
              <a:t>表</a:t>
            </a:r>
            <a:endParaRPr lang="en-US" altLang="zh-TW" sz="2200" b="1" dirty="0"/>
          </a:p>
          <a:p>
            <a:pPr marL="452438" indent="-269875" algn="l">
              <a:lnSpc>
                <a:spcPts val="2900"/>
              </a:lnSpc>
            </a:pPr>
            <a:r>
              <a:rPr lang="en-US" altLang="zh-TW" sz="2200" dirty="0" smtClean="0">
                <a:solidFill>
                  <a:prstClr val="black"/>
                </a:solidFill>
                <a:latin typeface="+mj-lt"/>
              </a:rPr>
              <a:t>3.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確認資料都上傳完畢後，請點選左上角「</a:t>
            </a:r>
            <a:r>
              <a:rPr lang="zh-TW" altLang="en-US" sz="2200" b="1" dirty="0" smtClean="0">
                <a:solidFill>
                  <a:srgbClr val="C00000"/>
                </a:solidFill>
                <a:latin typeface="+mj-lt"/>
              </a:rPr>
              <a:t>送出申請表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」</a:t>
            </a:r>
            <a:r>
              <a:rPr lang="zh-TW" altLang="en-US" sz="2200" dirty="0" smtClean="0">
                <a:solidFill>
                  <a:prstClr val="black"/>
                </a:solidFill>
              </a:rPr>
              <a:t> 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。</a:t>
            </a:r>
            <a:endParaRPr lang="en-US" altLang="zh-TW" sz="2200" dirty="0" smtClean="0">
              <a:solidFill>
                <a:prstClr val="black"/>
              </a:solidFill>
              <a:latin typeface="+mj-lt"/>
            </a:endParaRPr>
          </a:p>
          <a:p>
            <a:pPr marL="449263" indent="-271463" algn="l">
              <a:lnSpc>
                <a:spcPts val="2900"/>
              </a:lnSpc>
            </a:pPr>
            <a:r>
              <a:rPr lang="en-US" altLang="zh-TW" sz="2400" b="1" dirty="0">
                <a:latin typeface="新細明體"/>
                <a:ea typeface="新細明體"/>
              </a:rPr>
              <a:t>※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送出</a:t>
            </a:r>
            <a:r>
              <a:rPr lang="zh-TW" altLang="en-US" sz="2200" dirty="0">
                <a:solidFill>
                  <a:prstClr val="black"/>
                </a:solidFill>
                <a:latin typeface="+mj-lt"/>
              </a:rPr>
              <a:t>後之資料</a:t>
            </a:r>
            <a:r>
              <a:rPr lang="zh-TW" altLang="en-US" sz="2200" b="1" dirty="0">
                <a:solidFill>
                  <a:srgbClr val="C00000"/>
                </a:solidFill>
                <a:latin typeface="+mj-lt"/>
              </a:rPr>
              <a:t>不可</a:t>
            </a:r>
            <a:r>
              <a:rPr lang="zh-TW" altLang="en-US" sz="2200" b="1" dirty="0" smtClean="0">
                <a:solidFill>
                  <a:srgbClr val="C00000"/>
                </a:solidFill>
                <a:latin typeface="+mj-lt"/>
              </a:rPr>
              <a:t>修改</a:t>
            </a:r>
            <a:r>
              <a:rPr lang="zh-TW" altLang="en-US" sz="2200" dirty="0">
                <a:solidFill>
                  <a:prstClr val="black"/>
                </a:solidFill>
                <a:latin typeface="+mj-lt"/>
              </a:rPr>
              <a:t>，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如</a:t>
            </a:r>
            <a:r>
              <a:rPr lang="zh-TW" altLang="en-US" sz="2200" dirty="0">
                <a:solidFill>
                  <a:prstClr val="black"/>
                </a:solidFill>
                <a:latin typeface="+mj-lt"/>
              </a:rPr>
              <a:t>有任何問題，請與工作小組聯繫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。</a:t>
            </a:r>
            <a:endParaRPr lang="zh-TW" altLang="en-US" sz="2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2" name="五邊形 31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6" name="五邊形 35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831003" y="6408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參、操作說明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19" name="橢圓 18"/>
          <p:cNvSpPr/>
          <p:nvPr/>
        </p:nvSpPr>
        <p:spPr>
          <a:xfrm>
            <a:off x="672905" y="2897052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808396" y="3174806"/>
            <a:ext cx="6219987" cy="3062506"/>
            <a:chOff x="974480" y="2692458"/>
            <a:chExt cx="3628912" cy="1321140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2"/>
            <a:srcRect t="31216"/>
            <a:stretch/>
          </p:blipFill>
          <p:spPr>
            <a:xfrm>
              <a:off x="974480" y="2692458"/>
              <a:ext cx="3628912" cy="132114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2497784" y="2765162"/>
              <a:ext cx="552992" cy="266637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52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填寫申請</a:t>
            </a:r>
            <a:r>
              <a:rPr lang="zh-TW" altLang="en-US" b="1" spc="-200" dirty="0">
                <a:ea typeface="標楷體" pitchFamily="65" charset="-120"/>
              </a:rPr>
              <a:t>表</a:t>
            </a:r>
            <a:endParaRPr lang="zh-TW" altLang="en-US" b="1" spc="-200" dirty="0" smtClean="0"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874015" y="1621337"/>
            <a:ext cx="7586417" cy="1242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2800"/>
              </a:lnSpc>
            </a:pPr>
            <a:r>
              <a:rPr lang="zh-TW" altLang="en-US" sz="2200" b="1" dirty="0">
                <a:solidFill>
                  <a:prstClr val="black"/>
                </a:solidFill>
                <a:latin typeface="+mj-lt"/>
              </a:rPr>
              <a:t>五</a:t>
            </a:r>
            <a:r>
              <a:rPr lang="zh-TW" altLang="en-US" sz="2200" b="1" dirty="0" smtClean="0">
                <a:solidFill>
                  <a:prstClr val="black"/>
                </a:solidFill>
                <a:latin typeface="+mj-lt"/>
              </a:rPr>
              <a:t>、送出所有附件</a:t>
            </a:r>
            <a:endParaRPr lang="en-US" altLang="zh-TW" sz="2200" b="1" dirty="0">
              <a:solidFill>
                <a:prstClr val="black"/>
              </a:solidFill>
              <a:latin typeface="+mj-lt"/>
            </a:endParaRPr>
          </a:p>
          <a:p>
            <a:pPr algn="l">
              <a:lnSpc>
                <a:spcPts val="2800"/>
              </a:lnSpc>
            </a:pPr>
            <a:r>
              <a:rPr kumimoji="1" lang="en-US" altLang="zh-TW" sz="2200" dirty="0" smtClean="0">
                <a:solidFill>
                  <a:prstClr val="black"/>
                </a:solidFill>
                <a:latin typeface="+mj-lt"/>
              </a:rPr>
              <a:t>4.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確認申請表內容，無誤後請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+mj-lt"/>
              </a:rPr>
              <a:t>用印</a:t>
            </a:r>
            <a:r>
              <a:rPr kumimoji="1" lang="zh-TW" altLang="en-US" sz="2200" dirty="0">
                <a:solidFill>
                  <a:prstClr val="black"/>
                </a:solidFill>
                <a:latin typeface="+mj-lt"/>
              </a:rPr>
              <a:t>並</a:t>
            </a:r>
            <a:r>
              <a:rPr kumimoji="1" lang="zh-TW" altLang="en-US" sz="2200" b="1" dirty="0">
                <a:solidFill>
                  <a:srgbClr val="C00000"/>
                </a:solidFill>
                <a:latin typeface="+mj-lt"/>
              </a:rPr>
              <a:t>上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+mj-lt"/>
              </a:rPr>
              <a:t>傳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至下方「申請資料上傳」，將所有附件</a:t>
            </a:r>
            <a:r>
              <a:rPr kumimoji="1" lang="zh-TW" altLang="en-US" sz="2200" dirty="0">
                <a:solidFill>
                  <a:prstClr val="black"/>
                </a:solidFill>
                <a:latin typeface="+mj-lt"/>
              </a:rPr>
              <a:t>上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傳後，請</a:t>
            </a:r>
            <a:r>
              <a:rPr lang="zh-TW" altLang="en-US" sz="2200" dirty="0">
                <a:solidFill>
                  <a:prstClr val="black"/>
                </a:solidFill>
              </a:rPr>
              <a:t>請點選左上角「</a:t>
            </a:r>
            <a:r>
              <a:rPr lang="zh-TW" altLang="en-US" sz="2200" b="1" dirty="0">
                <a:solidFill>
                  <a:srgbClr val="C00000"/>
                </a:solidFill>
              </a:rPr>
              <a:t>送出申請</a:t>
            </a:r>
            <a:r>
              <a:rPr lang="zh-TW" altLang="en-US" sz="2200" dirty="0">
                <a:solidFill>
                  <a:prstClr val="black"/>
                </a:solidFill>
              </a:rPr>
              <a:t>」 </a:t>
            </a:r>
            <a:r>
              <a:rPr kumimoji="1" lang="zh-TW" altLang="en-US" sz="2200" dirty="0" smtClean="0">
                <a:solidFill>
                  <a:prstClr val="black"/>
                </a:solidFill>
                <a:latin typeface="+mj-lt"/>
              </a:rPr>
              <a:t>。</a:t>
            </a:r>
            <a:endParaRPr kumimoji="1" lang="en-US" altLang="zh-TW" sz="2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12465" y="6118349"/>
            <a:ext cx="7566533" cy="58477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182563" indent="-182563"/>
            <a:r>
              <a:rPr lang="en-US" altLang="zh-TW" sz="1600" b="1" dirty="0" smtClean="0">
                <a:latin typeface="新細明體"/>
                <a:ea typeface="新細明體"/>
                <a:cs typeface="Times New Roman" pitchFamily="18" charset="0"/>
              </a:rPr>
              <a:t>※</a:t>
            </a:r>
            <a:r>
              <a:rPr lang="zh-TW" altLang="en-US" sz="1600" b="1" dirty="0">
                <a:latin typeface="標楷體" panose="03000509000000000000" pitchFamily="65" charset="-120"/>
                <a:cs typeface="Times New Roman" pitchFamily="18" charset="0"/>
              </a:rPr>
              <a:t>貼心小服務：如提送申請時已撰寫完申請書，可先於線上申請系統上傳申請書，工作小組可先幫忙審閱及</a:t>
            </a:r>
            <a:r>
              <a:rPr lang="zh-TW" altLang="en-US" sz="1600" b="1" dirty="0" smtClean="0">
                <a:latin typeface="標楷體" panose="03000509000000000000" pitchFamily="65" charset="-120"/>
                <a:cs typeface="Times New Roman" pitchFamily="18" charset="0"/>
              </a:rPr>
              <a:t>建議喔</a:t>
            </a:r>
            <a:r>
              <a:rPr lang="en-US" altLang="zh-TW" sz="1600" b="1" dirty="0">
                <a:latin typeface="標楷體" panose="03000509000000000000" pitchFamily="65" charset="-120"/>
                <a:cs typeface="Times New Roman" pitchFamily="18" charset="0"/>
              </a:rPr>
              <a:t>~</a:t>
            </a:r>
            <a:endParaRPr lang="zh-TW" altLang="en-US" b="1" dirty="0"/>
          </a:p>
        </p:txBody>
      </p:sp>
      <p:sp>
        <p:nvSpPr>
          <p:cNvPr id="28" name="笑臉 27"/>
          <p:cNvSpPr/>
          <p:nvPr/>
        </p:nvSpPr>
        <p:spPr bwMode="auto">
          <a:xfrm>
            <a:off x="1049867" y="5732039"/>
            <a:ext cx="296509" cy="288032"/>
          </a:xfrm>
          <a:prstGeom prst="smileyFace">
            <a:avLst/>
          </a:prstGeom>
          <a:solidFill>
            <a:schemeClr val="bg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1200" b="0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5" name="五邊形 34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8" name="五邊形 37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20" name="副標題 2"/>
          <p:cNvSpPr txBox="1">
            <a:spLocks/>
          </p:cNvSpPr>
          <p:nvPr/>
        </p:nvSpPr>
        <p:spPr>
          <a:xfrm>
            <a:off x="831003" y="6408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參、操作說明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555776" y="3014398"/>
            <a:ext cx="5506469" cy="2817557"/>
            <a:chOff x="2320977" y="2691466"/>
            <a:chExt cx="5957292" cy="342559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977" y="2691466"/>
              <a:ext cx="5957292" cy="3414709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2411760" y="3284984"/>
              <a:ext cx="1454379" cy="2832079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66139" y="2909244"/>
              <a:ext cx="1132902" cy="394754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n-cs"/>
              </a:endParaRPr>
            </a:p>
          </p:txBody>
        </p:sp>
      </p:grpSp>
      <p:sp>
        <p:nvSpPr>
          <p:cNvPr id="24" name="橢圓 23"/>
          <p:cNvSpPr/>
          <p:nvPr/>
        </p:nvSpPr>
        <p:spPr>
          <a:xfrm>
            <a:off x="1233543" y="3020987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cxnSp>
        <p:nvCxnSpPr>
          <p:cNvPr id="3" name="直線單箭頭接點 2"/>
          <p:cNvCxnSpPr/>
          <p:nvPr/>
        </p:nvCxnSpPr>
        <p:spPr bwMode="auto">
          <a:xfrm flipH="1">
            <a:off x="1482661" y="5301208"/>
            <a:ext cx="1399310" cy="574847"/>
          </a:xfrm>
          <a:prstGeom prst="straightConnector1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91442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/>
          <p:cNvSpPr txBox="1">
            <a:spLocks/>
          </p:cNvSpPr>
          <p:nvPr/>
        </p:nvSpPr>
        <p:spPr>
          <a:xfrm>
            <a:off x="949186" y="1541636"/>
            <a:ext cx="7659512" cy="1230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lnSpc>
                <a:spcPts val="2600"/>
              </a:lnSpc>
              <a:spcAft>
                <a:spcPts val="0"/>
              </a:spcAft>
            </a:pPr>
            <a:r>
              <a:rPr lang="zh-TW" altLang="en-US" sz="2200" b="1" dirty="0">
                <a:latin typeface="+mj-lt"/>
              </a:rPr>
              <a:t>六</a:t>
            </a:r>
            <a:r>
              <a:rPr kumimoji="0" lang="zh-TW" altLang="en-US" sz="2200" b="1" dirty="0" smtClean="0">
                <a:latin typeface="+mj-lt"/>
              </a:rPr>
              <a:t>、</a:t>
            </a:r>
            <a:r>
              <a:rPr lang="zh-TW" altLang="en-US" sz="2200" b="1" dirty="0" smtClean="0">
                <a:latin typeface="+mj-lt"/>
              </a:rPr>
              <a:t>送出</a:t>
            </a:r>
            <a:r>
              <a:rPr lang="zh-TW" altLang="en-US" sz="2200" b="1" dirty="0">
                <a:latin typeface="+mj-lt"/>
              </a:rPr>
              <a:t>申請</a:t>
            </a:r>
            <a:endParaRPr kumimoji="0" lang="en-US" altLang="zh-TW" sz="2200" b="1" dirty="0" smtClean="0">
              <a:latin typeface="+mj-lt"/>
            </a:endParaRPr>
          </a:p>
          <a:p>
            <a:pPr marL="452438" indent="-182563" algn="l" fontAlgn="auto">
              <a:lnSpc>
                <a:spcPts val="2600"/>
              </a:lnSpc>
              <a:spcAft>
                <a:spcPts val="0"/>
              </a:spcAft>
            </a:pPr>
            <a:r>
              <a:rPr lang="en-US" altLang="zh-TW" sz="2200" dirty="0" smtClean="0">
                <a:latin typeface="+mj-lt"/>
              </a:rPr>
              <a:t>5.</a:t>
            </a:r>
            <a:r>
              <a:rPr lang="zh-TW" altLang="en-US" sz="2200" dirty="0" smtClean="0">
                <a:latin typeface="+mj-lt"/>
              </a:rPr>
              <a:t>送</a:t>
            </a:r>
            <a:r>
              <a:rPr lang="zh-TW" altLang="en-US" sz="2200" dirty="0">
                <a:latin typeface="+mj-lt"/>
              </a:rPr>
              <a:t>出</a:t>
            </a:r>
            <a:r>
              <a:rPr lang="zh-TW" altLang="en-US" sz="2200" dirty="0" smtClean="0">
                <a:latin typeface="+mj-lt"/>
              </a:rPr>
              <a:t>申請後，將出現「再煩請貴單位</a:t>
            </a:r>
            <a:r>
              <a:rPr lang="zh-TW" altLang="en-US" sz="2200" dirty="0" smtClean="0"/>
              <a:t>協助進行後續</a:t>
            </a:r>
            <a:r>
              <a:rPr lang="zh-TW" altLang="en-US" sz="2200" dirty="0"/>
              <a:t>自評作業</a:t>
            </a:r>
            <a:r>
              <a:rPr lang="zh-TW" altLang="en-US" sz="2200" dirty="0" smtClean="0">
                <a:latin typeface="+mj-lt"/>
              </a:rPr>
              <a:t>」等字樣。</a:t>
            </a:r>
            <a:endParaRPr kumimoji="0" lang="en-US" altLang="zh-TW" sz="2200" dirty="0">
              <a:latin typeface="+mj-lt"/>
            </a:endParaRPr>
          </a:p>
        </p:txBody>
      </p:sp>
      <p:sp>
        <p:nvSpPr>
          <p:cNvPr id="32" name="五邊形 31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36" name="五邊形 35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bg1">
                  <a:lumMod val="65000"/>
                </a:schemeClr>
              </a:solidFill>
              <a:ea typeface="標楷體" pitchFamily="65" charset="-12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42" name="五邊形 41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ea typeface="標楷體" pitchFamily="65" charset="-12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送出申請</a:t>
            </a:r>
            <a:endParaRPr lang="en-US" altLang="zh-TW" b="1" spc="-200" dirty="0" smtClean="0">
              <a:ea typeface="標楷體" pitchFamily="65" charset="-120"/>
            </a:endParaRPr>
          </a:p>
        </p:txBody>
      </p:sp>
      <p:sp>
        <p:nvSpPr>
          <p:cNvPr id="45" name="五邊形 44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7" name="五邊形 46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162011" y="4581128"/>
            <a:ext cx="4911561" cy="1857352"/>
            <a:chOff x="1594906" y="4153290"/>
            <a:chExt cx="5524703" cy="243383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4906" y="4153290"/>
              <a:ext cx="5524703" cy="2433831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3779912" y="4285768"/>
              <a:ext cx="2880320" cy="50954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副標題 2"/>
          <p:cNvSpPr txBox="1">
            <a:spLocks/>
          </p:cNvSpPr>
          <p:nvPr/>
        </p:nvSpPr>
        <p:spPr>
          <a:xfrm>
            <a:off x="831003" y="6408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參、操作說明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20" name="橢圓 19"/>
          <p:cNvSpPr/>
          <p:nvPr/>
        </p:nvSpPr>
        <p:spPr>
          <a:xfrm>
            <a:off x="1123627" y="2804819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58711" y="2565945"/>
            <a:ext cx="4804529" cy="1822268"/>
            <a:chOff x="974480" y="2692458"/>
            <a:chExt cx="3628912" cy="1321140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3"/>
            <a:srcRect t="31216"/>
            <a:stretch/>
          </p:blipFill>
          <p:spPr>
            <a:xfrm>
              <a:off x="974480" y="2692458"/>
              <a:ext cx="3628912" cy="132114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2497784" y="2765162"/>
              <a:ext cx="552992" cy="266637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n-cs"/>
              </a:endParaRPr>
            </a:p>
          </p:txBody>
        </p:sp>
      </p:grpSp>
      <p:sp>
        <p:nvSpPr>
          <p:cNvPr id="26" name="向下箭號 25"/>
          <p:cNvSpPr/>
          <p:nvPr/>
        </p:nvSpPr>
        <p:spPr>
          <a:xfrm>
            <a:off x="5579101" y="4090536"/>
            <a:ext cx="457056" cy="590784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167957" y="4092509"/>
            <a:ext cx="839216" cy="36563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rIns="36000" rtlCol="0" anchor="ctr"/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-2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畫面轉換</a:t>
            </a:r>
          </a:p>
        </p:txBody>
      </p:sp>
    </p:spTree>
    <p:extLst>
      <p:ext uri="{BB962C8B-B14F-4D97-AF65-F5344CB8AC3E}">
        <p14:creationId xmlns:p14="http://schemas.microsoft.com/office/powerpoint/2010/main" val="55021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16" y="4483248"/>
            <a:ext cx="5405714" cy="226709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424" y="2289037"/>
            <a:ext cx="4236210" cy="1866203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bg1">
                  <a:lumMod val="65000"/>
                </a:schemeClr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1" name="五邊形 10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自我評量</a:t>
            </a:r>
            <a:endParaRPr lang="en-US" altLang="zh-TW" b="1" spc="-200" dirty="0" smtClean="0"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b="1" spc="-200" dirty="0" smtClean="0">
                <a:ea typeface="標楷體" pitchFamily="65" charset="-120"/>
              </a:rPr>
              <a:t>友善</a:t>
            </a:r>
            <a:r>
              <a:rPr lang="zh-TW" altLang="en-US" sz="1300" b="1" spc="-200" dirty="0">
                <a:ea typeface="標楷體" pitchFamily="65" charset="-120"/>
              </a:rPr>
              <a:t>職</a:t>
            </a:r>
            <a:r>
              <a:rPr lang="zh-TW" altLang="en-US" sz="1300" b="1" spc="-200" dirty="0" smtClean="0"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13" name="五邊形 12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009673" y="1576858"/>
            <a:ext cx="7599025" cy="6749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539750" indent="-539750" algn="l" fontAlgn="auto">
              <a:lnSpc>
                <a:spcPts val="2400"/>
              </a:lnSpc>
              <a:spcAft>
                <a:spcPts val="0"/>
              </a:spcAft>
            </a:pPr>
            <a:r>
              <a:rPr kumimoji="0" lang="zh-TW" altLang="en-US" sz="2200" b="1" dirty="0">
                <a:latin typeface="+mj-lt"/>
              </a:rPr>
              <a:t>一</a:t>
            </a:r>
            <a:r>
              <a:rPr kumimoji="0" lang="zh-TW" altLang="en-US" sz="2200" b="1" dirty="0" smtClean="0">
                <a:latin typeface="+mj-lt"/>
              </a:rPr>
              <a:t>、填寫自我評量表</a:t>
            </a:r>
            <a:endParaRPr lang="en-US" altLang="zh-TW" sz="2200" dirty="0" smtClean="0">
              <a:latin typeface="+mj-lt"/>
            </a:endParaRPr>
          </a:p>
          <a:p>
            <a:pPr marL="452438" indent="-179388" algn="l" fontAlgn="auto">
              <a:lnSpc>
                <a:spcPts val="2400"/>
              </a:lnSpc>
              <a:spcAft>
                <a:spcPts val="0"/>
              </a:spcAft>
            </a:pPr>
            <a:r>
              <a:rPr lang="en-US" altLang="zh-TW" sz="2200" dirty="0" smtClean="0">
                <a:latin typeface="+mj-lt"/>
              </a:rPr>
              <a:t>1.</a:t>
            </a:r>
            <a:r>
              <a:rPr kumimoji="0" lang="zh-TW" altLang="en-US" sz="2200" dirty="0" smtClean="0">
                <a:latin typeface="+mj-lt"/>
              </a:rPr>
              <a:t>點選「</a:t>
            </a:r>
            <a:r>
              <a:rPr lang="zh-TW" altLang="en-US" sz="2200" b="1" dirty="0" smtClean="0">
                <a:solidFill>
                  <a:srgbClr val="C00000"/>
                </a:solidFill>
                <a:latin typeface="+mj-lt"/>
              </a:rPr>
              <a:t>自</a:t>
            </a:r>
            <a:r>
              <a:rPr lang="zh-TW" altLang="en-US" sz="2200" b="1" dirty="0">
                <a:solidFill>
                  <a:srgbClr val="C00000"/>
                </a:solidFill>
                <a:latin typeface="+mj-lt"/>
              </a:rPr>
              <a:t>評</a:t>
            </a:r>
            <a:r>
              <a:rPr kumimoji="0" lang="zh-TW" altLang="en-US" sz="2200" dirty="0" smtClean="0">
                <a:latin typeface="+mj-lt"/>
              </a:rPr>
              <a:t>」</a:t>
            </a:r>
            <a:r>
              <a:rPr lang="zh-TW" altLang="en-US" sz="2200" dirty="0" smtClean="0">
                <a:latin typeface="+mj-lt"/>
              </a:rPr>
              <a:t>，將出現自評表內容，此時就可以開始</a:t>
            </a:r>
            <a:r>
              <a:rPr kumimoji="0" lang="zh-TW" altLang="en-US" sz="2200" dirty="0" smtClean="0">
                <a:latin typeface="+mj-lt"/>
              </a:rPr>
              <a:t>填寫。</a:t>
            </a:r>
            <a:endParaRPr kumimoji="0" lang="en-US" altLang="zh-TW" sz="2200" dirty="0">
              <a:latin typeface="+mj-lt"/>
            </a:endParaRPr>
          </a:p>
        </p:txBody>
      </p:sp>
      <p:sp>
        <p:nvSpPr>
          <p:cNvPr id="36" name="五邊形 35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95720" y="2379438"/>
            <a:ext cx="1183012" cy="42999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831003" y="6408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參、操作說明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1482661" y="2743998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5" name="向下箭號 24"/>
          <p:cNvSpPr/>
          <p:nvPr/>
        </p:nvSpPr>
        <p:spPr>
          <a:xfrm>
            <a:off x="5383385" y="3905497"/>
            <a:ext cx="457056" cy="590784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910564" y="3813912"/>
            <a:ext cx="839216" cy="36563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rIns="36000" rtlCol="0" anchor="ctr"/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-2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畫面轉換</a:t>
            </a:r>
          </a:p>
        </p:txBody>
      </p:sp>
    </p:spTree>
    <p:extLst>
      <p:ext uri="{BB962C8B-B14F-4D97-AF65-F5344CB8AC3E}">
        <p14:creationId xmlns:p14="http://schemas.microsoft.com/office/powerpoint/2010/main" val="18040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64" y="3097368"/>
            <a:ext cx="8337220" cy="3496541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bg1">
                  <a:lumMod val="65000"/>
                </a:schemeClr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3" name="五邊形 12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36" name="五邊形 35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1112752" y="1550092"/>
            <a:ext cx="7419688" cy="1905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lnSpc>
                <a:spcPts val="2400"/>
              </a:lnSpc>
              <a:spcAft>
                <a:spcPts val="0"/>
              </a:spcAft>
            </a:pPr>
            <a:r>
              <a:rPr kumimoji="0" lang="zh-TW" altLang="en-US" sz="2200" b="1" dirty="0">
                <a:latin typeface="+mj-lt"/>
              </a:rPr>
              <a:t>一</a:t>
            </a:r>
            <a:r>
              <a:rPr kumimoji="0" lang="zh-TW" altLang="en-US" sz="2200" b="1" dirty="0" smtClean="0">
                <a:latin typeface="+mj-lt"/>
              </a:rPr>
              <a:t>、填寫自我評量表</a:t>
            </a:r>
            <a:endParaRPr kumimoji="0" lang="en-US" altLang="zh-TW" sz="2200" b="1" dirty="0" smtClean="0">
              <a:latin typeface="+mj-lt"/>
            </a:endParaRPr>
          </a:p>
          <a:p>
            <a:pPr marL="536575" indent="-263525" algn="l" fontAlgn="auto">
              <a:lnSpc>
                <a:spcPts val="2400"/>
              </a:lnSpc>
              <a:spcAft>
                <a:spcPts val="0"/>
              </a:spcAft>
            </a:pPr>
            <a:r>
              <a:rPr lang="en-US" altLang="zh-TW" sz="2200" dirty="0">
                <a:latin typeface="+mj-lt"/>
              </a:rPr>
              <a:t>2</a:t>
            </a:r>
            <a:r>
              <a:rPr kumimoji="0" lang="en-US" altLang="zh-TW" sz="2200" dirty="0" smtClean="0">
                <a:latin typeface="+mj-lt"/>
              </a:rPr>
              <a:t>.</a:t>
            </a:r>
            <a:r>
              <a:rPr kumimoji="0" lang="zh-TW" altLang="en-US" sz="2200" dirty="0" smtClean="0">
                <a:latin typeface="+mj-lt"/>
              </a:rPr>
              <a:t>填寫內容</a:t>
            </a:r>
            <a:r>
              <a:rPr lang="zh-TW" altLang="en-US" sz="2200" dirty="0" smtClean="0">
                <a:latin typeface="+mj-lt"/>
              </a:rPr>
              <a:t>並</a:t>
            </a:r>
            <a:r>
              <a:rPr lang="zh-TW" altLang="en-US" sz="2200" dirty="0">
                <a:latin typeface="+mj-lt"/>
              </a:rPr>
              <a:t>請</a:t>
            </a:r>
            <a:r>
              <a:rPr lang="zh-TW" altLang="en-US" sz="2200" b="1" dirty="0">
                <a:solidFill>
                  <a:srgbClr val="C00000"/>
                </a:solidFill>
                <a:latin typeface="+mj-lt"/>
              </a:rPr>
              <a:t>務必點選各構面</a:t>
            </a:r>
            <a:r>
              <a:rPr lang="zh-TW" altLang="en-US" sz="2200" dirty="0" smtClean="0">
                <a:latin typeface="+mj-lt"/>
              </a:rPr>
              <a:t>填寫，</a:t>
            </a:r>
            <a:r>
              <a:rPr lang="zh-TW" altLang="en-US" sz="2200" spc="-170" dirty="0" smtClean="0"/>
              <a:t>填寫</a:t>
            </a:r>
            <a:r>
              <a:rPr lang="zh-TW" altLang="en-US" sz="2200" spc="-170" dirty="0"/>
              <a:t>期間可</a:t>
            </a:r>
            <a:r>
              <a:rPr lang="zh-TW" altLang="en-US" sz="2200" spc="-170" dirty="0" smtClean="0"/>
              <a:t>先按左上角之「</a:t>
            </a:r>
            <a:r>
              <a:rPr lang="zh-TW" altLang="en-US" sz="2200" b="1" spc="-170" dirty="0">
                <a:solidFill>
                  <a:srgbClr val="C00000"/>
                </a:solidFill>
              </a:rPr>
              <a:t>暫存</a:t>
            </a:r>
            <a:r>
              <a:rPr lang="zh-TW" altLang="en-US" sz="2200" spc="-170" dirty="0"/>
              <a:t>」 </a:t>
            </a:r>
            <a:r>
              <a:rPr lang="zh-TW" altLang="en-US" sz="2200" dirty="0" smtClean="0">
                <a:latin typeface="+mj-lt"/>
              </a:rPr>
              <a:t>。</a:t>
            </a:r>
            <a:endParaRPr kumimoji="0" lang="en-US" altLang="zh-TW" sz="2200" dirty="0" smtClean="0">
              <a:latin typeface="+mj-lt"/>
            </a:endParaRPr>
          </a:p>
          <a:p>
            <a:pPr marL="800100" lvl="1" indent="-263525" fontAlgn="auto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kumimoji="0" lang="zh-TW" altLang="en-US" sz="2000" dirty="0" smtClean="0">
                <a:latin typeface="+mj-lt"/>
                <a:ea typeface="+mj-ea"/>
              </a:rPr>
              <a:t>全面卓越類</a:t>
            </a:r>
            <a:r>
              <a:rPr kumimoji="0" lang="zh-TW" altLang="en-US" sz="2000" dirty="0">
                <a:latin typeface="+mj-lt"/>
                <a:ea typeface="+mj-ea"/>
              </a:rPr>
              <a:t>：</a:t>
            </a:r>
            <a:r>
              <a:rPr kumimoji="0" lang="zh-TW" altLang="en-US" sz="2000" dirty="0" smtClean="0">
                <a:latin typeface="+mj-lt"/>
                <a:ea typeface="+mj-ea"/>
              </a:rPr>
              <a:t>共</a:t>
            </a:r>
            <a:r>
              <a:rPr kumimoji="0" lang="en-US" altLang="zh-TW" sz="2000" dirty="0" smtClean="0">
                <a:latin typeface="+mj-lt"/>
                <a:ea typeface="+mj-ea"/>
              </a:rPr>
              <a:t>8</a:t>
            </a:r>
            <a:r>
              <a:rPr kumimoji="0" lang="zh-TW" altLang="en-US" sz="2000" dirty="0" smtClean="0">
                <a:latin typeface="+mj-lt"/>
                <a:ea typeface="+mj-ea"/>
              </a:rPr>
              <a:t>大構面</a:t>
            </a:r>
            <a:endParaRPr lang="en-US" altLang="zh-TW" sz="2000" dirty="0">
              <a:latin typeface="+mj-lt"/>
              <a:ea typeface="+mj-ea"/>
            </a:endParaRPr>
          </a:p>
          <a:p>
            <a:pPr marL="800100" lvl="1" indent="-263525" fontAlgn="auto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kumimoji="0" lang="zh-TW" altLang="en-US" sz="2000" dirty="0" smtClean="0">
                <a:latin typeface="+mj-lt"/>
                <a:ea typeface="+mj-ea"/>
              </a:rPr>
              <a:t>功能典範類：各功能典範類共</a:t>
            </a:r>
            <a:r>
              <a:rPr kumimoji="0" lang="en-US" altLang="zh-TW" sz="2000" dirty="0" smtClean="0">
                <a:latin typeface="+mj-lt"/>
                <a:ea typeface="+mj-ea"/>
              </a:rPr>
              <a:t>2</a:t>
            </a:r>
            <a:r>
              <a:rPr kumimoji="0" lang="zh-TW" altLang="en-US" sz="2000" dirty="0" smtClean="0">
                <a:latin typeface="+mj-lt"/>
                <a:ea typeface="+mj-ea"/>
              </a:rPr>
              <a:t>大構面</a:t>
            </a:r>
            <a:endParaRPr kumimoji="0" lang="en-US" altLang="zh-TW" sz="2000" dirty="0" smtClean="0">
              <a:latin typeface="+mj-lt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3564" y="3950747"/>
            <a:ext cx="4707196" cy="2843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五邊形 19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自我評量</a:t>
            </a:r>
            <a:endParaRPr lang="en-US" altLang="zh-TW" b="1" spc="-200" dirty="0" smtClean="0"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b="1" spc="-200" dirty="0" smtClean="0">
                <a:ea typeface="標楷體" pitchFamily="65" charset="-120"/>
              </a:rPr>
              <a:t>友善</a:t>
            </a:r>
            <a:r>
              <a:rPr lang="zh-TW" altLang="en-US" sz="1300" b="1" spc="-200" dirty="0">
                <a:ea typeface="標楷體" pitchFamily="65" charset="-120"/>
              </a:rPr>
              <a:t>職</a:t>
            </a:r>
            <a:r>
              <a:rPr lang="zh-TW" altLang="en-US" sz="1300" b="1" spc="-200" dirty="0" smtClean="0"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93610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肆、自我評量</a:t>
            </a: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及其他表單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729461" y="2434945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6782" y="3031547"/>
            <a:ext cx="776376" cy="2771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暫存</a:t>
            </a:r>
          </a:p>
        </p:txBody>
      </p:sp>
      <p:cxnSp>
        <p:nvCxnSpPr>
          <p:cNvPr id="26" name="直線單箭頭接點 25"/>
          <p:cNvCxnSpPr/>
          <p:nvPr/>
        </p:nvCxnSpPr>
        <p:spPr bwMode="auto">
          <a:xfrm flipH="1" flipV="1">
            <a:off x="429116" y="3375100"/>
            <a:ext cx="327994" cy="223183"/>
          </a:xfrm>
          <a:prstGeom prst="straightConnector1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25936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2" y="4814664"/>
            <a:ext cx="4329801" cy="190743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81" y="2606122"/>
            <a:ext cx="5266091" cy="2208542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bg1">
                  <a:lumMod val="65000"/>
                </a:schemeClr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3" name="五邊形 12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36" name="五邊形 35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1061447" y="1580926"/>
            <a:ext cx="7470993" cy="1905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kumimoji="0" lang="zh-TW" altLang="en-US" sz="2200" b="1" dirty="0" smtClean="0">
                <a:latin typeface="+mj-lt"/>
              </a:rPr>
              <a:t>一、填寫自我評量表</a:t>
            </a:r>
            <a:endParaRPr kumimoji="0" lang="en-US" altLang="zh-TW" sz="2200" b="1" dirty="0" smtClean="0">
              <a:latin typeface="+mj-lt"/>
            </a:endParaRPr>
          </a:p>
          <a:p>
            <a:pPr marL="541338" indent="-268288" algn="l" fontAlgn="auto">
              <a:lnSpc>
                <a:spcPts val="2500"/>
              </a:lnSpc>
              <a:spcAft>
                <a:spcPts val="0"/>
              </a:spcAft>
            </a:pPr>
            <a:r>
              <a:rPr lang="en-US" altLang="zh-TW" sz="2200" dirty="0" smtClean="0">
                <a:latin typeface="+mj-lt"/>
              </a:rPr>
              <a:t>3</a:t>
            </a:r>
            <a:r>
              <a:rPr kumimoji="0" lang="en-US" altLang="zh-TW" sz="2200" dirty="0" smtClean="0">
                <a:latin typeface="+mj-lt"/>
              </a:rPr>
              <a:t>.</a:t>
            </a:r>
            <a:r>
              <a:rPr kumimoji="0" lang="zh-TW" altLang="en-US" sz="2200" spc="-170" dirty="0" smtClean="0">
                <a:latin typeface="+mj-lt"/>
              </a:rPr>
              <a:t> 確認完成所有內容後，請點選「</a:t>
            </a:r>
            <a:r>
              <a:rPr lang="zh-TW" altLang="en-US" sz="2200" b="1" spc="-170" dirty="0">
                <a:solidFill>
                  <a:srgbClr val="C00000"/>
                </a:solidFill>
                <a:latin typeface="+mj-lt"/>
              </a:rPr>
              <a:t>提交</a:t>
            </a:r>
            <a:r>
              <a:rPr kumimoji="0" lang="zh-TW" altLang="en-US" sz="2200" spc="-170" dirty="0" smtClean="0">
                <a:latin typeface="+mj-lt"/>
              </a:rPr>
              <a:t>」</a:t>
            </a:r>
            <a:r>
              <a:rPr lang="zh-TW" altLang="en-US" sz="2200" dirty="0" smtClean="0"/>
              <a:t>，再</a:t>
            </a:r>
            <a:r>
              <a:rPr lang="zh-TW" altLang="en-US" sz="2200" dirty="0"/>
              <a:t>請協助</a:t>
            </a:r>
            <a:r>
              <a:rPr lang="zh-TW" altLang="en-US" sz="2200" dirty="0" smtClean="0"/>
              <a:t>進行填寫</a:t>
            </a:r>
            <a:r>
              <a:rPr lang="zh-TW" altLang="en-US" sz="2200" dirty="0"/>
              <a:t>「</a:t>
            </a:r>
            <a:r>
              <a:rPr lang="zh-TW" altLang="en-US" sz="2200" dirty="0" smtClean="0"/>
              <a:t>友善職場環境暨外語環境評量表」</a:t>
            </a:r>
            <a:r>
              <a:rPr kumimoji="0" lang="zh-TW" altLang="en-US" sz="2200" spc="-170" dirty="0" smtClean="0">
                <a:latin typeface="+mj-lt"/>
              </a:rPr>
              <a:t>。</a:t>
            </a:r>
            <a:endParaRPr kumimoji="0" lang="en-US" altLang="zh-TW" sz="2200" spc="-170" dirty="0" smtClean="0"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27784" y="2713269"/>
            <a:ext cx="776376" cy="2771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提交</a:t>
            </a:r>
          </a:p>
        </p:txBody>
      </p:sp>
      <p:sp>
        <p:nvSpPr>
          <p:cNvPr id="19" name="五邊形 18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93610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肆、自我評量</a:t>
            </a: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及其他表單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自我評量</a:t>
            </a:r>
            <a:endParaRPr lang="en-US" altLang="zh-TW" b="1" spc="-200" dirty="0" smtClean="0"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b="1" spc="-200" dirty="0" smtClean="0">
                <a:ea typeface="標楷體" pitchFamily="65" charset="-120"/>
              </a:rPr>
              <a:t>友善</a:t>
            </a:r>
            <a:r>
              <a:rPr lang="zh-TW" altLang="en-US" sz="1300" b="1" spc="-200" dirty="0">
                <a:ea typeface="標楷體" pitchFamily="65" charset="-120"/>
              </a:rPr>
              <a:t>職</a:t>
            </a:r>
            <a:r>
              <a:rPr lang="zh-TW" altLang="en-US" sz="1300" b="1" spc="-200" dirty="0" smtClean="0"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33" name="矩形 32"/>
          <p:cNvSpPr/>
          <p:nvPr/>
        </p:nvSpPr>
        <p:spPr>
          <a:xfrm>
            <a:off x="4999041" y="4814664"/>
            <a:ext cx="1151267" cy="5771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729461" y="2434945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cxnSp>
        <p:nvCxnSpPr>
          <p:cNvPr id="25" name="直線單箭頭接點 24"/>
          <p:cNvCxnSpPr/>
          <p:nvPr/>
        </p:nvCxnSpPr>
        <p:spPr bwMode="auto">
          <a:xfrm flipV="1">
            <a:off x="2139697" y="2851861"/>
            <a:ext cx="420538" cy="91964"/>
          </a:xfrm>
          <a:prstGeom prst="straightConnector1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向下箭號 25"/>
          <p:cNvSpPr/>
          <p:nvPr/>
        </p:nvSpPr>
        <p:spPr>
          <a:xfrm>
            <a:off x="6150308" y="4213741"/>
            <a:ext cx="457056" cy="590784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6677487" y="4122156"/>
            <a:ext cx="839216" cy="36563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rIns="36000" rtlCol="0" anchor="ctr"/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-2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畫面轉換</a:t>
            </a:r>
          </a:p>
        </p:txBody>
      </p:sp>
    </p:spTree>
    <p:extLst>
      <p:ext uri="{BB962C8B-B14F-4D97-AF65-F5344CB8AC3E}">
        <p14:creationId xmlns:p14="http://schemas.microsoft.com/office/powerpoint/2010/main" val="274396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717" y="4979950"/>
            <a:ext cx="4030803" cy="1794644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518" y="2706879"/>
            <a:ext cx="4954588" cy="2182674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bg1">
                  <a:lumMod val="65000"/>
                </a:schemeClr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3" name="五邊形 12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36" name="五邊形 35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926584" y="1657022"/>
            <a:ext cx="7389832" cy="1555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fontAlgn="auto">
              <a:lnSpc>
                <a:spcPts val="2700"/>
              </a:lnSpc>
              <a:spcAft>
                <a:spcPts val="0"/>
              </a:spcAft>
            </a:pPr>
            <a:r>
              <a:rPr kumimoji="0" lang="zh-TW" altLang="en-US" sz="2200" b="1" dirty="0">
                <a:latin typeface="+mn-lt"/>
                <a:ea typeface="+mj-ea"/>
              </a:rPr>
              <a:t>二</a:t>
            </a:r>
            <a:r>
              <a:rPr kumimoji="0" lang="zh-TW" altLang="en-US" sz="2200" b="1" dirty="0" smtClean="0">
                <a:latin typeface="+mn-lt"/>
                <a:ea typeface="+mj-ea"/>
              </a:rPr>
              <a:t>、</a:t>
            </a:r>
            <a:r>
              <a:rPr kumimoji="0" lang="zh-TW" altLang="en-US" sz="2200" b="1" dirty="0">
                <a:latin typeface="+mn-lt"/>
                <a:ea typeface="+mj-ea"/>
              </a:rPr>
              <a:t>填寫友善職場環境暨外語環境</a:t>
            </a:r>
            <a:r>
              <a:rPr kumimoji="0" lang="zh-TW" altLang="en-US" sz="2200" b="1" dirty="0" smtClean="0">
                <a:latin typeface="+mn-lt"/>
                <a:ea typeface="+mj-ea"/>
              </a:rPr>
              <a:t>評量表</a:t>
            </a:r>
            <a:endParaRPr kumimoji="0" lang="en-US" altLang="zh-TW" sz="2200" b="1" dirty="0" smtClean="0">
              <a:latin typeface="+mn-lt"/>
              <a:ea typeface="+mj-ea"/>
            </a:endParaRPr>
          </a:p>
          <a:p>
            <a:pPr marL="355600" indent="-176213" fontAlgn="auto">
              <a:lnSpc>
                <a:spcPts val="2700"/>
              </a:lnSpc>
              <a:spcAft>
                <a:spcPts val="0"/>
              </a:spcAft>
            </a:pPr>
            <a:r>
              <a:rPr kumimoji="0" lang="en-US" altLang="zh-TW" sz="2200" dirty="0" smtClean="0">
                <a:latin typeface="+mn-lt"/>
                <a:ea typeface="+mj-ea"/>
              </a:rPr>
              <a:t>1.</a:t>
            </a:r>
            <a:r>
              <a:rPr kumimoji="0" lang="zh-TW" altLang="en-US" sz="2200" dirty="0" smtClean="0">
                <a:latin typeface="+mn-lt"/>
                <a:ea typeface="+mj-ea"/>
              </a:rPr>
              <a:t>點選「</a:t>
            </a:r>
            <a:r>
              <a:rPr lang="zh-TW" altLang="en-US" sz="2200" b="1" dirty="0" smtClean="0">
                <a:solidFill>
                  <a:srgbClr val="C00000"/>
                </a:solidFill>
                <a:latin typeface="+mn-lt"/>
                <a:ea typeface="+mj-ea"/>
              </a:rPr>
              <a:t>友善職場環境暨外語環境評量表</a:t>
            </a:r>
            <a:r>
              <a:rPr kumimoji="0" lang="zh-TW" altLang="en-US" sz="2200" dirty="0">
                <a:latin typeface="+mn-lt"/>
                <a:ea typeface="+mj-ea"/>
              </a:rPr>
              <a:t>」</a:t>
            </a:r>
            <a:r>
              <a:rPr kumimoji="0" lang="zh-TW" altLang="en-US" sz="2200" dirty="0" smtClean="0">
                <a:latin typeface="+mn-lt"/>
                <a:ea typeface="+mj-ea"/>
              </a:rPr>
              <a:t>，並出現評量表</a:t>
            </a:r>
            <a:r>
              <a:rPr kumimoji="0" lang="zh-TW" altLang="en-US" sz="2200" dirty="0">
                <a:latin typeface="+mn-lt"/>
                <a:ea typeface="+mj-ea"/>
              </a:rPr>
              <a:t>內容，此時就可以開始填寫</a:t>
            </a:r>
            <a:r>
              <a:rPr kumimoji="0" lang="zh-TW" altLang="en-US" sz="2200" dirty="0" smtClean="0">
                <a:latin typeface="+mn-lt"/>
                <a:ea typeface="+mj-ea"/>
              </a:rPr>
              <a:t>。</a:t>
            </a:r>
            <a:endParaRPr kumimoji="0" lang="zh-TW" altLang="en-US" sz="2200" dirty="0">
              <a:latin typeface="+mn-lt"/>
              <a:ea typeface="+mj-ea"/>
            </a:endParaRPr>
          </a:p>
        </p:txBody>
      </p:sp>
      <p:sp>
        <p:nvSpPr>
          <p:cNvPr id="23" name="五邊形 22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70691" y="2716173"/>
            <a:ext cx="1413477" cy="6327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ea typeface="+mj-ea"/>
            </a:endParaRPr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93610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肆、自我評量</a:t>
            </a: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及其他表單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自我評量</a:t>
            </a:r>
            <a:endParaRPr lang="en-US" altLang="zh-TW" b="1" spc="-200" dirty="0" smtClean="0"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b="1" spc="-200" dirty="0" smtClean="0">
                <a:ea typeface="標楷體" pitchFamily="65" charset="-120"/>
              </a:rPr>
              <a:t>友善</a:t>
            </a:r>
            <a:r>
              <a:rPr lang="zh-TW" altLang="en-US" sz="1300" b="1" spc="-200" dirty="0">
                <a:ea typeface="標楷體" pitchFamily="65" charset="-120"/>
              </a:rPr>
              <a:t>職</a:t>
            </a:r>
            <a:r>
              <a:rPr lang="zh-TW" altLang="en-US" sz="1300" b="1" spc="-200" dirty="0" smtClean="0"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26" name="橢圓 25"/>
          <p:cNvSpPr/>
          <p:nvPr/>
        </p:nvSpPr>
        <p:spPr>
          <a:xfrm>
            <a:off x="641136" y="2841247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7" name="向下箭號 26"/>
          <p:cNvSpPr/>
          <p:nvPr/>
        </p:nvSpPr>
        <p:spPr>
          <a:xfrm>
            <a:off x="6014050" y="4376995"/>
            <a:ext cx="457056" cy="590784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541229" y="4285410"/>
            <a:ext cx="839216" cy="36563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rIns="36000" rtlCol="0" anchor="ctr"/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-2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畫面轉換</a:t>
            </a:r>
          </a:p>
        </p:txBody>
      </p:sp>
    </p:spTree>
    <p:extLst>
      <p:ext uri="{BB962C8B-B14F-4D97-AF65-F5344CB8AC3E}">
        <p14:creationId xmlns:p14="http://schemas.microsoft.com/office/powerpoint/2010/main" val="361440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620688"/>
          </a:xfrm>
        </p:spPr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67905" y="1513671"/>
            <a:ext cx="8554543" cy="359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989138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latin typeface="+mj-lt"/>
                <a:ea typeface="+mj-ea"/>
              </a:rPr>
              <a:t>壹、作業</a:t>
            </a:r>
            <a:r>
              <a:rPr lang="zh-TW" altLang="en-US" sz="3200" b="1" dirty="0">
                <a:latin typeface="+mj-lt"/>
                <a:ea typeface="+mj-ea"/>
              </a:rPr>
              <a:t>流程           </a:t>
            </a:r>
            <a:r>
              <a:rPr lang="zh-TW" altLang="en-US" sz="3200" b="1" dirty="0" smtClean="0">
                <a:latin typeface="+mj-lt"/>
                <a:ea typeface="+mj-ea"/>
              </a:rPr>
              <a:t>                                        </a:t>
            </a:r>
            <a:r>
              <a:rPr lang="en-US" altLang="zh-TW" sz="3200" b="1" dirty="0" smtClean="0">
                <a:latin typeface="+mj-lt"/>
                <a:ea typeface="+mj-ea"/>
              </a:rPr>
              <a:t>3</a:t>
            </a:r>
            <a:r>
              <a:rPr lang="zh-TW" altLang="en-US" sz="3200" b="1" dirty="0" smtClean="0">
                <a:latin typeface="+mj-lt"/>
                <a:ea typeface="+mj-ea"/>
              </a:rPr>
              <a:t> </a:t>
            </a:r>
            <a:endParaRPr lang="en-US" altLang="zh-TW" sz="3200" b="1" dirty="0" smtClean="0">
              <a:latin typeface="+mj-lt"/>
              <a:ea typeface="+mj-ea"/>
            </a:endParaRPr>
          </a:p>
          <a:p>
            <a:pPr defTabSz="1989138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latin typeface="+mj-lt"/>
                <a:ea typeface="+mj-ea"/>
              </a:rPr>
              <a:t>貳、首次</a:t>
            </a:r>
            <a:r>
              <a:rPr lang="zh-TW" altLang="en-US" sz="3200" b="1" dirty="0">
                <a:latin typeface="+mj-lt"/>
                <a:ea typeface="+mj-ea"/>
              </a:rPr>
              <a:t>登入說明 </a:t>
            </a:r>
            <a:r>
              <a:rPr lang="zh-TW" altLang="en-US" sz="3200" b="1" dirty="0" smtClean="0">
                <a:latin typeface="+mj-lt"/>
                <a:ea typeface="+mj-ea"/>
              </a:rPr>
              <a:t>                                          </a:t>
            </a:r>
            <a:r>
              <a:rPr lang="en-US" altLang="zh-TW" sz="3200" b="1" dirty="0" smtClean="0">
                <a:latin typeface="+mj-lt"/>
                <a:ea typeface="+mj-ea"/>
              </a:rPr>
              <a:t>4 </a:t>
            </a:r>
            <a:r>
              <a:rPr lang="zh-TW" altLang="en-US" sz="3200" b="1" dirty="0" smtClean="0">
                <a:latin typeface="+mj-lt"/>
                <a:ea typeface="+mj-ea"/>
              </a:rPr>
              <a:t>                                      </a:t>
            </a:r>
            <a:endParaRPr lang="en-US" altLang="zh-TW" sz="3200" b="1" dirty="0" smtClean="0">
              <a:latin typeface="+mj-lt"/>
              <a:ea typeface="+mj-ea"/>
            </a:endParaRPr>
          </a:p>
          <a:p>
            <a:pPr defTabSz="1989138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atin typeface="+mj-lt"/>
                <a:ea typeface="+mj-ea"/>
              </a:rPr>
              <a:t>參</a:t>
            </a:r>
            <a:r>
              <a:rPr lang="zh-TW" altLang="en-US" sz="3200" b="1" dirty="0" smtClean="0">
                <a:latin typeface="+mj-lt"/>
                <a:ea typeface="+mj-ea"/>
              </a:rPr>
              <a:t>、操作說明                                                   </a:t>
            </a:r>
            <a:r>
              <a:rPr lang="en-US" altLang="zh-TW" sz="3200" b="1" dirty="0" smtClean="0">
                <a:latin typeface="+mj-lt"/>
                <a:ea typeface="+mj-ea"/>
              </a:rPr>
              <a:t>8</a:t>
            </a:r>
          </a:p>
          <a:p>
            <a:pPr defTabSz="1989138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atin typeface="+mj-lt"/>
                <a:ea typeface="+mj-ea"/>
              </a:rPr>
              <a:t>肆、自我評量及其他</a:t>
            </a:r>
            <a:r>
              <a:rPr lang="zh-TW" altLang="en-US" sz="3200" b="1" dirty="0" smtClean="0">
                <a:latin typeface="+mj-lt"/>
                <a:ea typeface="+mj-ea"/>
              </a:rPr>
              <a:t>表單                              </a:t>
            </a:r>
            <a:r>
              <a:rPr lang="en-US" altLang="zh-TW" sz="3200" b="1" dirty="0" smtClean="0">
                <a:latin typeface="+mj-lt"/>
                <a:ea typeface="+mj-ea"/>
              </a:rPr>
              <a:t>16</a:t>
            </a:r>
            <a:r>
              <a:rPr lang="zh-TW" altLang="en-US" sz="3200" b="1" dirty="0" smtClean="0">
                <a:latin typeface="+mj-lt"/>
                <a:ea typeface="+mj-ea"/>
              </a:rPr>
              <a:t>  </a:t>
            </a:r>
            <a:endParaRPr lang="en-US" altLang="zh-TW" sz="3200" b="1" dirty="0" smtClean="0">
              <a:latin typeface="+mj-lt"/>
              <a:ea typeface="+mj-ea"/>
            </a:endParaRPr>
          </a:p>
          <a:p>
            <a:pPr defTabSz="1989138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atin typeface="+mj-lt"/>
                <a:ea typeface="+mj-ea"/>
              </a:rPr>
              <a:t>伍</a:t>
            </a:r>
            <a:r>
              <a:rPr lang="zh-TW" altLang="en-US" sz="3200" b="1" dirty="0" smtClean="0">
                <a:latin typeface="+mj-lt"/>
                <a:ea typeface="+mj-ea"/>
              </a:rPr>
              <a:t>、聯絡方式                                                  </a:t>
            </a:r>
            <a:r>
              <a:rPr lang="en-US" altLang="zh-TW" sz="3200" b="1" dirty="0" smtClean="0">
                <a:latin typeface="+mj-lt"/>
                <a:ea typeface="+mj-ea"/>
              </a:rPr>
              <a:t>23</a:t>
            </a:r>
            <a:endParaRPr lang="en-US" altLang="zh-TW" sz="3200" b="1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6581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4" y="2852936"/>
            <a:ext cx="8458331" cy="3765923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bg1">
                  <a:lumMod val="65000"/>
                </a:schemeClr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3" name="五邊形 12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36" name="五邊形 35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926584" y="1589546"/>
            <a:ext cx="7389832" cy="1555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fontAlgn="auto">
              <a:lnSpc>
                <a:spcPts val="2600"/>
              </a:lnSpc>
              <a:spcAft>
                <a:spcPts val="0"/>
              </a:spcAft>
            </a:pPr>
            <a:r>
              <a:rPr kumimoji="0" lang="zh-TW" altLang="en-US" sz="2200" b="1" dirty="0">
                <a:latin typeface="+mn-lt"/>
                <a:ea typeface="+mj-ea"/>
              </a:rPr>
              <a:t>二</a:t>
            </a:r>
            <a:r>
              <a:rPr kumimoji="0" lang="zh-TW" altLang="en-US" sz="2200" b="1" dirty="0" smtClean="0">
                <a:latin typeface="+mn-lt"/>
                <a:ea typeface="+mj-ea"/>
              </a:rPr>
              <a:t>、</a:t>
            </a:r>
            <a:r>
              <a:rPr kumimoji="0" lang="zh-TW" altLang="en-US" sz="2200" b="1" dirty="0">
                <a:latin typeface="+mn-lt"/>
                <a:ea typeface="+mj-ea"/>
              </a:rPr>
              <a:t>填寫友善職場環境暨外語環境評量表</a:t>
            </a:r>
            <a:endParaRPr kumimoji="0" lang="en-US" altLang="zh-TW" sz="2200" dirty="0">
              <a:latin typeface="+mn-lt"/>
              <a:ea typeface="+mj-ea"/>
            </a:endParaRPr>
          </a:p>
          <a:p>
            <a:pPr marL="355600" indent="-176213" fontAlgn="auto">
              <a:lnSpc>
                <a:spcPts val="2600"/>
              </a:lnSpc>
              <a:spcAft>
                <a:spcPts val="0"/>
              </a:spcAft>
            </a:pPr>
            <a:r>
              <a:rPr kumimoji="0" lang="en-US" altLang="zh-TW" sz="2200" dirty="0" smtClean="0">
                <a:latin typeface="+mn-lt"/>
                <a:ea typeface="+mj-ea"/>
              </a:rPr>
              <a:t>2.</a:t>
            </a:r>
            <a:r>
              <a:rPr kumimoji="0" lang="zh-TW" altLang="en-US" sz="2200" dirty="0" smtClean="0">
                <a:latin typeface="+mn-lt"/>
                <a:ea typeface="+mj-ea"/>
              </a:rPr>
              <a:t>填寫內容，共</a:t>
            </a:r>
            <a:r>
              <a:rPr kumimoji="0" lang="en-US" altLang="zh-TW" sz="2200" dirty="0" smtClean="0">
                <a:latin typeface="+mn-lt"/>
                <a:ea typeface="+mj-ea"/>
              </a:rPr>
              <a:t>6</a:t>
            </a:r>
            <a:r>
              <a:rPr kumimoji="0" lang="zh-TW" altLang="en-US" sz="2200" dirty="0" smtClean="0">
                <a:latin typeface="+mn-lt"/>
                <a:ea typeface="+mj-ea"/>
              </a:rPr>
              <a:t>個構面，請</a:t>
            </a:r>
            <a:r>
              <a:rPr kumimoji="0" lang="zh-TW" altLang="en-US" sz="2200" b="1" dirty="0">
                <a:solidFill>
                  <a:srgbClr val="C00000"/>
                </a:solidFill>
                <a:latin typeface="+mn-lt"/>
                <a:ea typeface="+mj-ea"/>
              </a:rPr>
              <a:t>務必點選各構面</a:t>
            </a:r>
            <a:r>
              <a:rPr kumimoji="0" lang="zh-TW" altLang="en-US" sz="2200" dirty="0">
                <a:latin typeface="+mn-lt"/>
                <a:ea typeface="+mj-ea"/>
              </a:rPr>
              <a:t>填寫，填寫期間可先按左上角之「</a:t>
            </a:r>
            <a:r>
              <a:rPr kumimoji="0" lang="zh-TW" altLang="en-US" sz="2200" b="1" dirty="0">
                <a:solidFill>
                  <a:srgbClr val="C00000"/>
                </a:solidFill>
                <a:latin typeface="+mn-lt"/>
                <a:ea typeface="+mj-ea"/>
              </a:rPr>
              <a:t>暫存</a:t>
            </a:r>
            <a:r>
              <a:rPr kumimoji="0" lang="zh-TW" altLang="en-US" sz="2200" dirty="0">
                <a:latin typeface="+mn-lt"/>
                <a:ea typeface="+mj-ea"/>
              </a:rPr>
              <a:t>」 </a:t>
            </a:r>
            <a:r>
              <a:rPr kumimoji="0" lang="zh-TW" altLang="en-US" sz="2200" dirty="0" smtClean="0">
                <a:latin typeface="+mn-lt"/>
                <a:ea typeface="+mj-ea"/>
              </a:rPr>
              <a:t>。</a:t>
            </a:r>
            <a:endParaRPr kumimoji="0" lang="zh-TW" altLang="en-US" sz="2200" dirty="0">
              <a:latin typeface="+mn-lt"/>
              <a:ea typeface="+mj-ea"/>
            </a:endParaRPr>
          </a:p>
        </p:txBody>
      </p:sp>
      <p:sp>
        <p:nvSpPr>
          <p:cNvPr id="23" name="五邊形 22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334" y="4279282"/>
            <a:ext cx="5043762" cy="3872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35599" y="3537235"/>
            <a:ext cx="543769" cy="37114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93610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肆、自我評量</a:t>
            </a: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及其他表單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自我評量</a:t>
            </a:r>
            <a:endParaRPr lang="en-US" altLang="zh-TW" b="1" spc="-200" dirty="0" smtClean="0"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b="1" spc="-200" dirty="0" smtClean="0">
                <a:ea typeface="標楷體" pitchFamily="65" charset="-120"/>
              </a:rPr>
              <a:t>友善</a:t>
            </a:r>
            <a:r>
              <a:rPr lang="zh-TW" altLang="en-US" sz="1300" b="1" spc="-200" dirty="0">
                <a:ea typeface="標楷體" pitchFamily="65" charset="-120"/>
              </a:rPr>
              <a:t>職</a:t>
            </a:r>
            <a:r>
              <a:rPr lang="zh-TW" altLang="en-US" sz="1300" b="1" spc="-200" dirty="0" smtClean="0"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22" name="橢圓 21"/>
          <p:cNvSpPr/>
          <p:nvPr/>
        </p:nvSpPr>
        <p:spPr>
          <a:xfrm>
            <a:off x="336651" y="2207323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54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39" y="4770056"/>
            <a:ext cx="4275121" cy="1883345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12" y="2507263"/>
            <a:ext cx="5082274" cy="2262793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bg1">
                  <a:lumMod val="65000"/>
                </a:schemeClr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3" name="五邊形 12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36" name="五邊形 35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926584" y="1585014"/>
            <a:ext cx="7389832" cy="1555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fontAlgn="auto">
              <a:lnSpc>
                <a:spcPts val="2400"/>
              </a:lnSpc>
              <a:spcAft>
                <a:spcPts val="0"/>
              </a:spcAft>
            </a:pPr>
            <a:r>
              <a:rPr kumimoji="0" lang="zh-TW" altLang="en-US" sz="2200" b="1" dirty="0">
                <a:latin typeface="+mn-lt"/>
                <a:ea typeface="+mj-ea"/>
              </a:rPr>
              <a:t>二</a:t>
            </a:r>
            <a:r>
              <a:rPr kumimoji="0" lang="zh-TW" altLang="en-US" sz="2200" b="1" dirty="0" smtClean="0">
                <a:latin typeface="+mn-lt"/>
                <a:ea typeface="+mj-ea"/>
              </a:rPr>
              <a:t>、</a:t>
            </a:r>
            <a:r>
              <a:rPr kumimoji="0" lang="zh-TW" altLang="en-US" sz="2200" b="1" dirty="0">
                <a:latin typeface="+mn-lt"/>
                <a:ea typeface="+mj-ea"/>
              </a:rPr>
              <a:t>填寫友善職場環境暨外語環境評量</a:t>
            </a:r>
            <a:r>
              <a:rPr kumimoji="0" lang="zh-TW" altLang="en-US" sz="2200" b="1" dirty="0" smtClean="0">
                <a:latin typeface="+mn-lt"/>
                <a:ea typeface="+mj-ea"/>
              </a:rPr>
              <a:t>表</a:t>
            </a:r>
            <a:endParaRPr kumimoji="0" lang="en-US" altLang="zh-TW" sz="2200" dirty="0">
              <a:latin typeface="+mn-lt"/>
              <a:ea typeface="+mj-ea"/>
            </a:endParaRPr>
          </a:p>
          <a:p>
            <a:pPr marL="446088" indent="-266700" fontAlgn="auto">
              <a:lnSpc>
                <a:spcPts val="2400"/>
              </a:lnSpc>
              <a:spcAft>
                <a:spcPts val="0"/>
              </a:spcAft>
            </a:pPr>
            <a:r>
              <a:rPr kumimoji="0" lang="en-US" altLang="zh-TW" sz="2200" dirty="0" smtClean="0">
                <a:latin typeface="+mn-lt"/>
                <a:ea typeface="+mj-ea"/>
              </a:rPr>
              <a:t>3.</a:t>
            </a:r>
            <a:r>
              <a:rPr kumimoji="0" lang="zh-TW" altLang="en-US" sz="2200" dirty="0" smtClean="0">
                <a:latin typeface="+mn-lt"/>
                <a:ea typeface="+mj-ea"/>
              </a:rPr>
              <a:t>確認完成所有內容後，請</a:t>
            </a:r>
            <a:r>
              <a:rPr kumimoji="0" lang="zh-TW" altLang="en-US" sz="2200" dirty="0">
                <a:latin typeface="+mn-lt"/>
                <a:ea typeface="+mj-ea"/>
              </a:rPr>
              <a:t>點選「</a:t>
            </a:r>
            <a:r>
              <a:rPr kumimoji="0" lang="zh-TW" altLang="en-US" sz="2200" b="1" dirty="0">
                <a:solidFill>
                  <a:srgbClr val="C00000"/>
                </a:solidFill>
                <a:latin typeface="+mn-lt"/>
                <a:ea typeface="+mj-ea"/>
              </a:rPr>
              <a:t>提交</a:t>
            </a:r>
            <a:r>
              <a:rPr kumimoji="0" lang="zh-TW" altLang="en-US" sz="2200" dirty="0">
                <a:latin typeface="+mn-lt"/>
                <a:ea typeface="+mj-ea"/>
              </a:rPr>
              <a:t>」，畫面將</a:t>
            </a:r>
            <a:r>
              <a:rPr kumimoji="0" lang="zh-TW" altLang="en-US" sz="2200" dirty="0" smtClean="0">
                <a:latin typeface="+mn-lt"/>
                <a:ea typeface="+mj-ea"/>
              </a:rPr>
              <a:t>轉換至線上申請系統首頁。</a:t>
            </a:r>
            <a:endParaRPr kumimoji="0" lang="en-US" altLang="zh-TW" sz="2200" dirty="0" smtClean="0">
              <a:latin typeface="+mn-lt"/>
              <a:ea typeface="+mj-ea"/>
            </a:endParaRPr>
          </a:p>
          <a:p>
            <a:pPr algn="l" fontAlgn="auto">
              <a:lnSpc>
                <a:spcPts val="2400"/>
              </a:lnSpc>
              <a:spcAft>
                <a:spcPts val="0"/>
              </a:spcAft>
            </a:pPr>
            <a:endParaRPr kumimoji="0" lang="en-US" altLang="zh-TW" sz="2200" dirty="0">
              <a:latin typeface="+mn-lt"/>
              <a:ea typeface="+mj-ea"/>
            </a:endParaRPr>
          </a:p>
        </p:txBody>
      </p:sp>
      <p:sp>
        <p:nvSpPr>
          <p:cNvPr id="23" name="五邊形 22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93610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肆、自我評量</a:t>
            </a: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及其他表單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自我評量</a:t>
            </a:r>
            <a:endParaRPr lang="en-US" altLang="zh-TW" b="1" spc="-200" dirty="0" smtClean="0"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b="1" spc="-200" dirty="0" smtClean="0">
                <a:ea typeface="標楷體" pitchFamily="65" charset="-120"/>
              </a:rPr>
              <a:t>友善</a:t>
            </a:r>
            <a:r>
              <a:rPr lang="zh-TW" altLang="en-US" sz="1300" b="1" spc="-200" dirty="0">
                <a:ea typeface="標楷體" pitchFamily="65" charset="-120"/>
              </a:rPr>
              <a:t>職</a:t>
            </a:r>
            <a:r>
              <a:rPr lang="zh-TW" altLang="en-US" sz="1300" b="1" spc="-200" dirty="0" smtClean="0"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25" name="橢圓 24"/>
          <p:cNvSpPr/>
          <p:nvPr/>
        </p:nvSpPr>
        <p:spPr>
          <a:xfrm>
            <a:off x="674025" y="2607973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07519" y="2748119"/>
            <a:ext cx="776376" cy="2771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提交</a:t>
            </a:r>
          </a:p>
        </p:txBody>
      </p:sp>
      <p:cxnSp>
        <p:nvCxnSpPr>
          <p:cNvPr id="28" name="直線單箭頭接點 27"/>
          <p:cNvCxnSpPr>
            <a:endCxn id="27" idx="1"/>
          </p:cNvCxnSpPr>
          <p:nvPr/>
        </p:nvCxnSpPr>
        <p:spPr bwMode="auto">
          <a:xfrm flipV="1">
            <a:off x="2386981" y="2886711"/>
            <a:ext cx="420538" cy="91964"/>
          </a:xfrm>
          <a:prstGeom prst="straightConnector1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向下箭號 28"/>
          <p:cNvSpPr/>
          <p:nvPr/>
        </p:nvSpPr>
        <p:spPr>
          <a:xfrm>
            <a:off x="6616516" y="4365104"/>
            <a:ext cx="457056" cy="590784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143695" y="4273519"/>
            <a:ext cx="839216" cy="36563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rIns="36000" rtlCol="0" anchor="ctr"/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-2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畫面轉換</a:t>
            </a:r>
          </a:p>
        </p:txBody>
      </p:sp>
    </p:spTree>
    <p:extLst>
      <p:ext uri="{BB962C8B-B14F-4D97-AF65-F5344CB8AC3E}">
        <p14:creationId xmlns:p14="http://schemas.microsoft.com/office/powerpoint/2010/main" val="2279532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9" y="2564904"/>
            <a:ext cx="7605856" cy="4211506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bg1">
                  <a:lumMod val="65000"/>
                </a:schemeClr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3" name="五邊形 12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896198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完成線上申請</a:t>
            </a:r>
          </a:p>
        </p:txBody>
      </p:sp>
      <p:sp>
        <p:nvSpPr>
          <p:cNvPr id="36" name="五邊形 35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827584" y="1790152"/>
            <a:ext cx="7389832" cy="1555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 fontAlgn="auto">
              <a:lnSpc>
                <a:spcPts val="2700"/>
              </a:lnSpc>
              <a:spcAft>
                <a:spcPts val="0"/>
              </a:spcAft>
            </a:pPr>
            <a:r>
              <a:rPr kumimoji="0" lang="zh-TW" altLang="en-US" sz="2200" b="1" dirty="0" smtClean="0">
                <a:latin typeface="+mn-lt"/>
                <a:ea typeface="+mj-ea"/>
              </a:rPr>
              <a:t>感謝您完成</a:t>
            </a:r>
            <a:r>
              <a:rPr kumimoji="0" lang="zh-TW" altLang="en-US" sz="2200" b="1" dirty="0">
                <a:latin typeface="+mn-lt"/>
                <a:ea typeface="+mj-ea"/>
              </a:rPr>
              <a:t>線</a:t>
            </a:r>
            <a:r>
              <a:rPr kumimoji="0" lang="zh-TW" altLang="en-US" sz="2200" b="1" dirty="0" smtClean="0">
                <a:latin typeface="+mn-lt"/>
                <a:ea typeface="+mj-ea"/>
              </a:rPr>
              <a:t>上申請，請靜候工作小組通知，</a:t>
            </a:r>
            <a:endParaRPr kumimoji="0" lang="en-US" altLang="zh-TW" sz="2200" b="1" dirty="0" smtClean="0">
              <a:latin typeface="+mn-lt"/>
              <a:ea typeface="+mj-ea"/>
            </a:endParaRPr>
          </a:p>
          <a:p>
            <a:pPr algn="ctr" fontAlgn="auto">
              <a:lnSpc>
                <a:spcPts val="2700"/>
              </a:lnSpc>
              <a:spcAft>
                <a:spcPts val="0"/>
              </a:spcAft>
            </a:pPr>
            <a:r>
              <a:rPr kumimoji="0" lang="zh-TW" altLang="en-US" sz="2200" b="1" dirty="0" smtClean="0">
                <a:latin typeface="+mn-lt"/>
                <a:ea typeface="+mj-ea"/>
              </a:rPr>
              <a:t>如有進一步消息，我們將與您聯繫</a:t>
            </a:r>
            <a:r>
              <a:rPr kumimoji="0" lang="en-US" altLang="zh-TW" sz="2200" b="1" dirty="0" smtClean="0">
                <a:latin typeface="+mn-lt"/>
                <a:ea typeface="+mj-ea"/>
              </a:rPr>
              <a:t>~</a:t>
            </a:r>
            <a:endParaRPr kumimoji="0" lang="en-US" altLang="zh-TW" sz="2200" dirty="0">
              <a:latin typeface="+mn-lt"/>
              <a:ea typeface="+mj-ea"/>
            </a:endParaRPr>
          </a:p>
        </p:txBody>
      </p:sp>
      <p:sp>
        <p:nvSpPr>
          <p:cNvPr id="15" name="五邊形 14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93610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肆、自我評量</a:t>
            </a: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及其他表單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87824" y="5106204"/>
            <a:ext cx="295232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900" dirty="0"/>
          </a:p>
        </p:txBody>
      </p:sp>
      <p:sp>
        <p:nvSpPr>
          <p:cNvPr id="2" name="流程圖: 接點 1"/>
          <p:cNvSpPr/>
          <p:nvPr/>
        </p:nvSpPr>
        <p:spPr bwMode="auto">
          <a:xfrm>
            <a:off x="6325632" y="4221088"/>
            <a:ext cx="1848565" cy="1857171"/>
          </a:xfrm>
          <a:prstGeom prst="flowChartConnector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1200" b="0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32" y="4044256"/>
            <a:ext cx="2034003" cy="2034003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>
          <a:xfrm>
            <a:off x="458812" y="3275141"/>
            <a:ext cx="589933" cy="5555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1966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CB6-E81C-4FEC-A9C8-D0EEDF029ED4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zh-TW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464" y="883811"/>
            <a:ext cx="367723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2800"/>
              </a:lnSpc>
            </a:pPr>
            <a:r>
              <a:rPr lang="zh-TW" altLang="en-US" sz="2400" b="1" dirty="0" smtClean="0">
                <a:latin typeface="+mj-lt"/>
                <a:ea typeface="標楷體" pitchFamily="65" charset="-120"/>
                <a:cs typeface="Times New Roman" pitchFamily="18" charset="0"/>
              </a:rPr>
              <a:t>一</a:t>
            </a:r>
            <a:r>
              <a:rPr lang="zh-TW" altLang="en-US" sz="2400" b="1" dirty="0" smtClean="0">
                <a:solidFill>
                  <a:schemeClr val="tx1"/>
                </a:solidFill>
                <a:latin typeface="+mj-lt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400" b="1" dirty="0" smtClean="0">
                <a:latin typeface="+mj-lt"/>
                <a:ea typeface="標楷體" pitchFamily="65" charset="-120"/>
                <a:cs typeface="Times New Roman" pitchFamily="18" charset="0"/>
              </a:rPr>
              <a:t>計畫</a:t>
            </a:r>
            <a:r>
              <a:rPr lang="zh-TW" altLang="en-US" sz="2400" b="1" dirty="0">
                <a:latin typeface="+mj-lt"/>
                <a:ea typeface="標楷體" pitchFamily="65" charset="-120"/>
                <a:cs typeface="Times New Roman" pitchFamily="18" charset="0"/>
              </a:rPr>
              <a:t>網站及聯絡</a:t>
            </a:r>
            <a:r>
              <a:rPr lang="zh-TW" altLang="en-US" sz="2400" b="1" dirty="0" smtClean="0">
                <a:latin typeface="+mj-lt"/>
                <a:ea typeface="標楷體" pitchFamily="65" charset="-120"/>
                <a:cs typeface="Times New Roman" pitchFamily="18" charset="0"/>
              </a:rPr>
              <a:t>窗口</a:t>
            </a:r>
            <a:endParaRPr lang="zh-TW" altLang="en-US" sz="2400" b="1" dirty="0">
              <a:latin typeface="+mj-lt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3" name="標題 5"/>
          <p:cNvSpPr txBox="1">
            <a:spLocks/>
          </p:cNvSpPr>
          <p:nvPr/>
        </p:nvSpPr>
        <p:spPr>
          <a:xfrm>
            <a:off x="30515" y="116632"/>
            <a:ext cx="9144000" cy="6022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聯絡資訊</a:t>
            </a:r>
          </a:p>
        </p:txBody>
      </p:sp>
      <p:sp>
        <p:nvSpPr>
          <p:cNvPr id="24" name="五邊形 23"/>
          <p:cNvSpPr/>
          <p:nvPr/>
        </p:nvSpPr>
        <p:spPr bwMode="auto">
          <a:xfrm rot="10800000">
            <a:off x="1835694" y="5182315"/>
            <a:ext cx="6912769" cy="1399711"/>
          </a:xfrm>
          <a:prstGeom prst="homePlate">
            <a:avLst/>
          </a:prstGeom>
          <a:solidFill>
            <a:srgbClr val="FFDCB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華康隸書體" pitchFamily="49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2155" y="5123939"/>
            <a:ext cx="2183488" cy="1458090"/>
          </a:xfrm>
          <a:prstGeom prst="roundRect">
            <a:avLst/>
          </a:prstGeom>
          <a:solidFill>
            <a:srgbClr val="FF9966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800" b="1" dirty="0">
              <a:latin typeface="+mj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1400" y="5299251"/>
            <a:ext cx="2365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國家品質獎</a:t>
            </a:r>
            <a:endParaRPr kumimoji="1"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工作小組</a:t>
            </a:r>
            <a:endParaRPr kumimoji="1"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聯絡窗口</a:t>
            </a:r>
            <a:endParaRPr kumimoji="1"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55161" y="5642084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C00000"/>
                </a:solidFill>
                <a:latin typeface="+mj-lt"/>
              </a:rPr>
              <a:t>李韶翎 經理</a:t>
            </a:r>
          </a:p>
        </p:txBody>
      </p:sp>
      <p:sp>
        <p:nvSpPr>
          <p:cNvPr id="28" name="矩形 27"/>
          <p:cNvSpPr/>
          <p:nvPr/>
        </p:nvSpPr>
        <p:spPr>
          <a:xfrm>
            <a:off x="4380936" y="5299251"/>
            <a:ext cx="4217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u="sng" dirty="0" smtClean="0">
                <a:latin typeface="+mj-lt"/>
              </a:rPr>
              <a:t>02423@</a:t>
            </a:r>
            <a:r>
              <a:rPr kumimoji="1" lang="en-US" altLang="zh-TW" u="sng" dirty="0" smtClean="0">
                <a:latin typeface="+mj-lt"/>
              </a:rPr>
              <a:t>cpc.tw</a:t>
            </a:r>
            <a:endParaRPr kumimoji="1" lang="en-US" altLang="zh-TW" dirty="0" smtClean="0">
              <a:latin typeface="+mj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zh-TW" dirty="0" smtClean="0">
                <a:latin typeface="+mj-lt"/>
              </a:rPr>
              <a:t>02-2703-2625</a:t>
            </a:r>
            <a:r>
              <a:rPr kumimoji="1" lang="en-US" altLang="zh-TW" dirty="0">
                <a:latin typeface="+mj-lt"/>
              </a:rPr>
              <a:t># </a:t>
            </a:r>
            <a:r>
              <a:rPr kumimoji="1" lang="en-US" altLang="zh-TW" dirty="0" smtClean="0">
                <a:latin typeface="+mj-lt"/>
              </a:rPr>
              <a:t>25</a:t>
            </a:r>
            <a:endParaRPr kumimoji="1" lang="en-US" altLang="zh-TW" u="sng" dirty="0" smtClean="0">
              <a:latin typeface="+mj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zh-TW" dirty="0">
                <a:latin typeface="+mj-lt"/>
              </a:rPr>
              <a:t>FAX :</a:t>
            </a:r>
            <a:r>
              <a:rPr kumimoji="1" lang="en-US" altLang="zh-TW" dirty="0" smtClean="0">
                <a:latin typeface="+mj-lt"/>
              </a:rPr>
              <a:t>02-2704-6463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en-US" dirty="0">
                <a:latin typeface="+mj-lt"/>
              </a:rPr>
              <a:t>台北市大安區信義路三段</a:t>
            </a:r>
            <a:r>
              <a:rPr kumimoji="1" lang="en-US" altLang="zh-TW" dirty="0">
                <a:latin typeface="+mj-lt"/>
              </a:rPr>
              <a:t>41</a:t>
            </a:r>
            <a:r>
              <a:rPr kumimoji="1" lang="zh-TW" altLang="en-US" dirty="0">
                <a:latin typeface="+mj-lt"/>
              </a:rPr>
              <a:t>之</a:t>
            </a:r>
            <a:r>
              <a:rPr kumimoji="1" lang="en-US" altLang="zh-TW" dirty="0">
                <a:latin typeface="+mj-lt"/>
              </a:rPr>
              <a:t>2</a:t>
            </a:r>
            <a:r>
              <a:rPr kumimoji="1" lang="zh-TW" altLang="en-US" dirty="0">
                <a:latin typeface="+mj-lt"/>
              </a:rPr>
              <a:t>號</a:t>
            </a:r>
            <a:r>
              <a:rPr kumimoji="1" lang="en-US" altLang="zh-TW" dirty="0">
                <a:latin typeface="+mj-lt"/>
              </a:rPr>
              <a:t>5</a:t>
            </a:r>
            <a:r>
              <a:rPr kumimoji="1" lang="zh-TW" altLang="en-US" dirty="0" smtClean="0">
                <a:latin typeface="+mj-lt"/>
              </a:rPr>
              <a:t>樓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29" name="五邊形 28"/>
          <p:cNvSpPr/>
          <p:nvPr/>
        </p:nvSpPr>
        <p:spPr bwMode="auto">
          <a:xfrm rot="10800000">
            <a:off x="1539759" y="3258032"/>
            <a:ext cx="7181248" cy="1769388"/>
          </a:xfrm>
          <a:prstGeom prst="homePlate">
            <a:avLst/>
          </a:prstGeom>
          <a:solidFill>
            <a:srgbClr val="FCFEB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30" name="圓角矩形 29"/>
          <p:cNvSpPr/>
          <p:nvPr/>
        </p:nvSpPr>
        <p:spPr bwMode="auto">
          <a:xfrm>
            <a:off x="44701" y="3340795"/>
            <a:ext cx="2133480" cy="170792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800" b="1" dirty="0">
              <a:latin typeface="+mj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538" y="3659958"/>
            <a:ext cx="2206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國家品質獎</a:t>
            </a:r>
            <a:r>
              <a:rPr kumimoji="1" lang="en-US" altLang="zh-TW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facebook</a:t>
            </a:r>
            <a:r>
              <a:rPr kumimoji="1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社群</a:t>
            </a:r>
          </a:p>
        </p:txBody>
      </p:sp>
      <p:sp>
        <p:nvSpPr>
          <p:cNvPr id="32" name="五邊形 31"/>
          <p:cNvSpPr/>
          <p:nvPr/>
        </p:nvSpPr>
        <p:spPr bwMode="auto">
          <a:xfrm rot="10800000">
            <a:off x="1617212" y="1413615"/>
            <a:ext cx="7060211" cy="17098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33" name="圓角矩形 32"/>
          <p:cNvSpPr/>
          <p:nvPr/>
        </p:nvSpPr>
        <p:spPr bwMode="auto">
          <a:xfrm>
            <a:off x="1118" y="1367535"/>
            <a:ext cx="2133481" cy="1837708"/>
          </a:xfrm>
          <a:prstGeom prst="roundRect">
            <a:avLst/>
          </a:prstGeom>
          <a:solidFill>
            <a:srgbClr val="99CC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800" b="1" dirty="0"/>
          </a:p>
        </p:txBody>
      </p:sp>
      <p:sp>
        <p:nvSpPr>
          <p:cNvPr id="34" name="矩形 33"/>
          <p:cNvSpPr/>
          <p:nvPr/>
        </p:nvSpPr>
        <p:spPr>
          <a:xfrm>
            <a:off x="147555" y="1933070"/>
            <a:ext cx="1877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國家品質</a:t>
            </a:r>
            <a:r>
              <a:rPr kumimoji="1"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獎</a:t>
            </a:r>
            <a:endParaRPr kumimoji="1"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官方網站</a:t>
            </a:r>
            <a:endParaRPr kumimoji="1"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175852" y="3191087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err="1" smtClean="0">
                <a:solidFill>
                  <a:schemeClr val="accent2"/>
                </a:solidFill>
                <a:latin typeface="+mj-lt"/>
              </a:rPr>
              <a:t>QRcode</a:t>
            </a:r>
            <a:endParaRPr lang="zh-TW" alt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175852" y="1340854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err="1" smtClean="0">
                <a:solidFill>
                  <a:schemeClr val="accent2"/>
                </a:solidFill>
                <a:latin typeface="+mj-lt"/>
              </a:rPr>
              <a:t>QRcode</a:t>
            </a:r>
            <a:endParaRPr lang="zh-TW" altLang="en-US" sz="16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414" y="1452153"/>
            <a:ext cx="2892323" cy="164757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22" y="3302833"/>
            <a:ext cx="2842506" cy="16797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94" y="3543199"/>
            <a:ext cx="1476306" cy="14264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94" y="1645768"/>
            <a:ext cx="1444412" cy="14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29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566738" y="2492896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zh-TW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誠摯</a:t>
            </a:r>
            <a:r>
              <a:rPr lang="zh-TW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感謝</a:t>
            </a:r>
            <a:endParaRPr lang="en-US" altLang="zh-TW" sz="6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lang="zh-TW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敬請</a:t>
            </a:r>
            <a:r>
              <a:rPr lang="zh-TW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指導</a:t>
            </a:r>
          </a:p>
        </p:txBody>
      </p:sp>
    </p:spTree>
    <p:extLst>
      <p:ext uri="{BB962C8B-B14F-4D97-AF65-F5344CB8AC3E}">
        <p14:creationId xmlns:p14="http://schemas.microsoft.com/office/powerpoint/2010/main" val="414219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副標題 2"/>
          <p:cNvSpPr txBox="1">
            <a:spLocks/>
          </p:cNvSpPr>
          <p:nvPr/>
        </p:nvSpPr>
        <p:spPr>
          <a:xfrm>
            <a:off x="645781" y="74592"/>
            <a:ext cx="7933473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1"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壹</a:t>
            </a:r>
            <a:r>
              <a:rPr kumimoji="1"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、作業</a:t>
            </a:r>
            <a:r>
              <a:rPr kumimoji="1" lang="zh-TW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流程</a:t>
            </a:r>
          </a:p>
        </p:txBody>
      </p:sp>
      <p:graphicFrame>
        <p:nvGraphicFramePr>
          <p:cNvPr id="159" name="資料庫圖表 158"/>
          <p:cNvGraphicFramePr/>
          <p:nvPr>
            <p:extLst>
              <p:ext uri="{D42A27DB-BD31-4B8C-83A1-F6EECF244321}">
                <p14:modId xmlns:p14="http://schemas.microsoft.com/office/powerpoint/2010/main" val="1977062572"/>
              </p:ext>
            </p:extLst>
          </p:nvPr>
        </p:nvGraphicFramePr>
        <p:xfrm>
          <a:off x="68270" y="2708920"/>
          <a:ext cx="900100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60" y="2082041"/>
            <a:ext cx="1160291" cy="1160291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1835723" y="4853525"/>
            <a:ext cx="1504322" cy="961991"/>
          </a:xfrm>
          <a:prstGeom prst="wedgeRoundRectCallout">
            <a:avLst>
              <a:gd name="adj1" fmla="val -2236"/>
              <a:gd name="adj2" fmla="val -11738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prstClr val="black"/>
                </a:solidFill>
                <a:latin typeface="+mj-ea"/>
              </a:rPr>
              <a:t>包含</a:t>
            </a:r>
            <a:r>
              <a:rPr kumimoji="1" lang="zh-TW" altLang="en-US" b="1" kern="0" dirty="0">
                <a:solidFill>
                  <a:prstClr val="black"/>
                </a:solidFill>
                <a:latin typeface="+mj-ea"/>
              </a:rPr>
              <a:t>申請表、申請書</a:t>
            </a:r>
            <a:r>
              <a:rPr kumimoji="1" lang="zh-TW" altLang="en-US" kern="0" dirty="0">
                <a:solidFill>
                  <a:prstClr val="black"/>
                </a:solidFill>
                <a:latin typeface="+mj-ea"/>
              </a:rPr>
              <a:t>等相關資料上</a:t>
            </a:r>
            <a:r>
              <a:rPr kumimoji="1" lang="zh-TW" altLang="en-US" kern="0" dirty="0" smtClean="0">
                <a:solidFill>
                  <a:prstClr val="black"/>
                </a:solidFill>
                <a:latin typeface="+mj-ea"/>
              </a:rPr>
              <a:t>傳。</a:t>
            </a:r>
            <a:endParaRPr kumimoji="1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46" y="2082041"/>
            <a:ext cx="1162733" cy="11627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85" y="2145987"/>
            <a:ext cx="1013119" cy="101311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58" y="2067262"/>
            <a:ext cx="1233424" cy="12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4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86253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貳、首次登入說明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5" name="五邊形 14"/>
          <p:cNvSpPr/>
          <p:nvPr/>
        </p:nvSpPr>
        <p:spPr bwMode="auto">
          <a:xfrm>
            <a:off x="1060310" y="1004113"/>
            <a:ext cx="1097562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77279" y="106523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solidFill>
                  <a:schemeClr val="tx1"/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17" name="五邊形 1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0" name="五邊形 19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611560" y="1582758"/>
            <a:ext cx="8208912" cy="550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533400" indent="-533400" algn="l">
              <a:lnSpc>
                <a:spcPts val="2900"/>
              </a:lnSpc>
            </a:pPr>
            <a:r>
              <a:rPr lang="zh-TW" altLang="en-US" sz="2200" b="1" dirty="0" smtClean="0">
                <a:solidFill>
                  <a:prstClr val="black"/>
                </a:solidFill>
                <a:latin typeface="+mj-lt"/>
              </a:rPr>
              <a:t>一、進入國家品質獎官網首頁</a:t>
            </a:r>
            <a:r>
              <a:rPr lang="zh-TW" altLang="en-US" sz="2200" b="1" dirty="0">
                <a:solidFill>
                  <a:prstClr val="black"/>
                </a:solidFill>
                <a:latin typeface="+mj-lt"/>
              </a:rPr>
              <a:t>（</a:t>
            </a:r>
            <a:r>
              <a:rPr lang="en-US" altLang="zh-TW" sz="2200" b="1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en-US" altLang="zh-TW" sz="2200" b="1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altLang="zh-TW" sz="2200" b="1" dirty="0" smtClean="0">
                <a:solidFill>
                  <a:srgbClr val="C00000"/>
                </a:solidFill>
                <a:hlinkClick r:id="rId2"/>
              </a:rPr>
              <a:t>nqa.cpc.tw</a:t>
            </a:r>
            <a:r>
              <a:rPr lang="zh-TW" altLang="en-US" sz="2200" b="1" dirty="0" smtClean="0"/>
              <a:t>）點選線上申請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。</a:t>
            </a:r>
            <a:endParaRPr lang="zh-TW" altLang="en-US" sz="2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9" name="五邊形 18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28" name="五邊形 27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994530" y="1864844"/>
            <a:ext cx="5442972" cy="4848073"/>
            <a:chOff x="1994530" y="1864844"/>
            <a:chExt cx="5442972" cy="484807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4530" y="1864844"/>
              <a:ext cx="5442972" cy="4848073"/>
            </a:xfrm>
            <a:prstGeom prst="rect">
              <a:avLst/>
            </a:prstGeom>
          </p:spPr>
        </p:pic>
        <p:sp>
          <p:nvSpPr>
            <p:cNvPr id="5" name="圓角矩形 4"/>
            <p:cNvSpPr/>
            <p:nvPr/>
          </p:nvSpPr>
          <p:spPr bwMode="auto">
            <a:xfrm>
              <a:off x="1994530" y="4869160"/>
              <a:ext cx="2010768" cy="1843757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lIns="36000" rIns="36000" rtlCol="0" anchor="ctr"/>
            <a:lstStyle/>
            <a:p>
              <a:pPr algn="ctr">
                <a:lnSpc>
                  <a:spcPts val="1200"/>
                </a:lnSpc>
                <a:spcBef>
                  <a:spcPts val="0"/>
                </a:spcBef>
              </a:pPr>
              <a:endParaRPr lang="zh-TW" altLang="en-US" sz="1200" b="0" spc="-200" dirty="0" smtClean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69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 bwMode="auto">
          <a:xfrm>
            <a:off x="1060310" y="1004113"/>
            <a:ext cx="1097562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77279" y="106523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solidFill>
                  <a:schemeClr val="tx1"/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060310" y="1681350"/>
            <a:ext cx="7697210" cy="470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zh-TW" altLang="en-US" sz="2200" dirty="0">
                <a:solidFill>
                  <a:prstClr val="black"/>
                </a:solidFill>
                <a:latin typeface="+mj-ea"/>
              </a:rPr>
              <a:t>二</a:t>
            </a:r>
            <a:r>
              <a:rPr lang="zh-TW" altLang="en-US" sz="2200" dirty="0" smtClean="0">
                <a:solidFill>
                  <a:prstClr val="black"/>
                </a:solidFill>
                <a:latin typeface="+mj-ea"/>
              </a:rPr>
              <a:t>、</a:t>
            </a:r>
            <a:r>
              <a:rPr lang="zh-TW" altLang="en-US" sz="2200" b="1" dirty="0" smtClean="0">
                <a:solidFill>
                  <a:prstClr val="black"/>
                </a:solidFill>
                <a:latin typeface="+mj-ea"/>
              </a:rPr>
              <a:t>申請帳號</a:t>
            </a:r>
            <a:r>
              <a:rPr lang="zh-TW" altLang="en-US" sz="2200" dirty="0" smtClean="0">
                <a:solidFill>
                  <a:prstClr val="black"/>
                </a:solidFill>
                <a:latin typeface="+mj-ea"/>
              </a:rPr>
              <a:t>：首次使用線上申請，請點選「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+mj-ea"/>
              </a:rPr>
              <a:t>申請</a:t>
            </a:r>
            <a:r>
              <a:rPr kumimoji="1" lang="zh-TW" altLang="en-US" sz="2200" b="1" dirty="0">
                <a:solidFill>
                  <a:srgbClr val="C00000"/>
                </a:solidFill>
                <a:latin typeface="+mj-ea"/>
              </a:rPr>
              <a:t>帳號</a:t>
            </a:r>
            <a:r>
              <a:rPr lang="zh-TW" altLang="en-US" sz="2200" dirty="0" smtClean="0">
                <a:solidFill>
                  <a:prstClr val="black"/>
                </a:solidFill>
                <a:latin typeface="+mj-ea"/>
              </a:rPr>
              <a:t>」。</a:t>
            </a:r>
            <a:endParaRPr lang="zh-TW" altLang="en-US" sz="2200" dirty="0">
              <a:solidFill>
                <a:prstClr val="black"/>
              </a:solidFill>
              <a:latin typeface="+mj-ea"/>
            </a:endParaRPr>
          </a:p>
        </p:txBody>
      </p:sp>
      <p:sp>
        <p:nvSpPr>
          <p:cNvPr id="19" name="五邊形 18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1" name="五邊形 20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86253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貳、首次登入說明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39" y="2260124"/>
            <a:ext cx="7372729" cy="429282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987825" y="5288967"/>
            <a:ext cx="792088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517232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5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255" y="2379974"/>
            <a:ext cx="5232765" cy="4380610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60310" y="1004113"/>
            <a:ext cx="1097562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7727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solidFill>
                  <a:schemeClr val="tx1"/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060309" y="1745809"/>
            <a:ext cx="7548389" cy="57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536575" indent="-536575" algn="l" fontAlgn="auto">
              <a:lnSpc>
                <a:spcPts val="2700"/>
              </a:lnSpc>
              <a:spcAft>
                <a:spcPts val="0"/>
              </a:spcAft>
            </a:pPr>
            <a:r>
              <a:rPr kumimoji="0" lang="zh-TW" altLang="en-US" sz="2200" spc="-100" dirty="0">
                <a:latin typeface="+mj-ea"/>
              </a:rPr>
              <a:t>三</a:t>
            </a:r>
            <a:r>
              <a:rPr kumimoji="0" lang="zh-TW" altLang="en-US" sz="2200" spc="-100" dirty="0" smtClean="0">
                <a:latin typeface="+mj-ea"/>
              </a:rPr>
              <a:t>、</a:t>
            </a:r>
            <a:r>
              <a:rPr kumimoji="0" lang="zh-TW" altLang="en-US" sz="2200" b="1" spc="-100" dirty="0" smtClean="0">
                <a:latin typeface="+mj-ea"/>
              </a:rPr>
              <a:t>申請加入會員</a:t>
            </a:r>
            <a:r>
              <a:rPr kumimoji="0" lang="zh-TW" altLang="en-US" sz="2200" spc="-100" dirty="0" smtClean="0">
                <a:latin typeface="+mj-ea"/>
              </a:rPr>
              <a:t>：勾選「我</a:t>
            </a:r>
            <a:r>
              <a:rPr kumimoji="0" lang="zh-TW" altLang="en-US" sz="2200" spc="-100" dirty="0">
                <a:latin typeface="+mj-ea"/>
              </a:rPr>
              <a:t>已經詳細閱讀並</a:t>
            </a:r>
            <a:r>
              <a:rPr kumimoji="0" lang="zh-TW" altLang="en-US" sz="2200" spc="-100" dirty="0" smtClean="0">
                <a:latin typeface="+mj-ea"/>
              </a:rPr>
              <a:t>同意隱私權</a:t>
            </a:r>
            <a:r>
              <a:rPr kumimoji="0" lang="zh-TW" altLang="en-US" sz="2200" spc="-100" dirty="0">
                <a:latin typeface="+mj-ea"/>
              </a:rPr>
              <a:t>安全政策</a:t>
            </a:r>
            <a:r>
              <a:rPr kumimoji="0" lang="zh-TW" altLang="en-US" sz="2200" spc="-100" dirty="0" smtClean="0">
                <a:latin typeface="+mj-ea"/>
              </a:rPr>
              <a:t>」，再按下「</a:t>
            </a:r>
            <a:r>
              <a:rPr lang="zh-TW" altLang="en-US" sz="2200" b="1" spc="-100" dirty="0">
                <a:solidFill>
                  <a:srgbClr val="C00000"/>
                </a:solidFill>
                <a:latin typeface="+mj-ea"/>
              </a:rPr>
              <a:t>同意</a:t>
            </a:r>
            <a:r>
              <a:rPr kumimoji="0" lang="zh-TW" altLang="en-US" sz="2200" spc="-100" dirty="0" smtClean="0">
                <a:latin typeface="+mj-ea"/>
              </a:rPr>
              <a:t>」。</a:t>
            </a:r>
            <a:endParaRPr kumimoji="0" lang="zh-TW" altLang="en-US" sz="2200" spc="-100" dirty="0">
              <a:latin typeface="+mj-ea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-2932449" y="998938"/>
            <a:ext cx="360040" cy="3181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1200" b="0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-2910677" y="1025133"/>
            <a:ext cx="28803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en-US" altLang="zh-TW" sz="1200" b="1" spc="-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V</a:t>
            </a:r>
            <a:endParaRPr lang="zh-TW" altLang="en-US" sz="1200" b="1" spc="-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3" name="五邊形 22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5" name="五邊形 24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86253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貳、首次登入說明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22" name="矩形 21"/>
          <p:cNvSpPr/>
          <p:nvPr/>
        </p:nvSpPr>
        <p:spPr>
          <a:xfrm>
            <a:off x="1788115" y="6149921"/>
            <a:ext cx="2069041" cy="6215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 rot="1745332">
            <a:off x="1145417" y="5870431"/>
            <a:ext cx="775891" cy="4469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23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097" y="3098661"/>
            <a:ext cx="4000063" cy="341935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23" y="6247704"/>
            <a:ext cx="586472" cy="562791"/>
          </a:xfrm>
          <a:prstGeom prst="rect">
            <a:avLst/>
          </a:prstGeom>
        </p:spPr>
      </p:pic>
      <p:sp>
        <p:nvSpPr>
          <p:cNvPr id="5" name="五邊形 4"/>
          <p:cNvSpPr/>
          <p:nvPr/>
        </p:nvSpPr>
        <p:spPr bwMode="auto">
          <a:xfrm>
            <a:off x="1060310" y="1004113"/>
            <a:ext cx="1097562" cy="5688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7727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solidFill>
                  <a:schemeClr val="tx1"/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填寫申請</a:t>
            </a:r>
            <a:r>
              <a:rPr lang="zh-TW" altLang="en-US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表</a:t>
            </a:r>
            <a:endParaRPr lang="zh-TW" altLang="en-US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1058558" y="1601219"/>
            <a:ext cx="8380596" cy="2196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2400"/>
              </a:lnSpc>
            </a:pPr>
            <a:r>
              <a:rPr lang="zh-TW" altLang="en-US" sz="2200" b="1" dirty="0">
                <a:solidFill>
                  <a:prstClr val="black"/>
                </a:solidFill>
                <a:latin typeface="+mj-lt"/>
              </a:rPr>
              <a:t>四</a:t>
            </a:r>
            <a:r>
              <a:rPr lang="zh-TW" altLang="en-US" sz="2200" b="1" dirty="0" smtClean="0">
                <a:solidFill>
                  <a:prstClr val="black"/>
                </a:solidFill>
                <a:latin typeface="+mj-lt"/>
              </a:rPr>
              <a:t>、填寫會員資料</a:t>
            </a:r>
            <a:endParaRPr lang="en-US" altLang="zh-TW" sz="2200" b="1" dirty="0" smtClean="0">
              <a:solidFill>
                <a:prstClr val="black"/>
              </a:solidFill>
              <a:latin typeface="+mj-lt"/>
            </a:endParaRPr>
          </a:p>
          <a:p>
            <a:pPr indent="273050" algn="l">
              <a:lnSpc>
                <a:spcPts val="2400"/>
              </a:lnSpc>
            </a:pPr>
            <a:r>
              <a:rPr lang="en-US" altLang="zh-TW" sz="2200" dirty="0" smtClean="0">
                <a:solidFill>
                  <a:prstClr val="black"/>
                </a:solidFill>
                <a:latin typeface="+mj-lt"/>
              </a:rPr>
              <a:t>1.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填寫基本資料。</a:t>
            </a:r>
            <a:endParaRPr lang="en-US" altLang="zh-TW" sz="2200" dirty="0" smtClean="0">
              <a:solidFill>
                <a:prstClr val="black"/>
              </a:solidFill>
              <a:latin typeface="+mj-lt"/>
            </a:endParaRPr>
          </a:p>
          <a:p>
            <a:pPr marL="809625" indent="-273050" algn="l">
              <a:lnSpc>
                <a:spcPts val="2400"/>
              </a:lnSpc>
              <a:buFont typeface="Wingdings" panose="05000000000000000000" pitchFamily="2" charset="2"/>
              <a:buChar char="n"/>
            </a:pPr>
            <a:r>
              <a:rPr lang="zh-TW" altLang="en-US" sz="1800" dirty="0" smtClean="0">
                <a:solidFill>
                  <a:prstClr val="black"/>
                </a:solidFill>
                <a:latin typeface="+mj-lt"/>
              </a:rPr>
              <a:t>中小企業</a:t>
            </a:r>
            <a:r>
              <a:rPr lang="en-US" altLang="zh-TW" sz="1800" dirty="0" smtClean="0">
                <a:solidFill>
                  <a:prstClr val="black"/>
                </a:solidFill>
                <a:latin typeface="+mj-lt"/>
              </a:rPr>
              <a:t>/</a:t>
            </a:r>
            <a:r>
              <a:rPr lang="zh-TW" altLang="en-US" sz="1800" dirty="0" smtClean="0">
                <a:solidFill>
                  <a:prstClr val="black"/>
                </a:solidFill>
                <a:latin typeface="+mj-lt"/>
              </a:rPr>
              <a:t>企業</a:t>
            </a:r>
            <a:r>
              <a:rPr lang="en-US" altLang="zh-TW" sz="1800" dirty="0" smtClean="0">
                <a:solidFill>
                  <a:prstClr val="black"/>
                </a:solidFill>
                <a:latin typeface="+mj-lt"/>
              </a:rPr>
              <a:t>/</a:t>
            </a:r>
            <a:r>
              <a:rPr lang="zh-TW" altLang="en-US" sz="1800" dirty="0" smtClean="0">
                <a:solidFill>
                  <a:prstClr val="black"/>
                </a:solidFill>
                <a:latin typeface="+mj-lt"/>
              </a:rPr>
              <a:t>機關團體：請</a:t>
            </a:r>
            <a:r>
              <a:rPr lang="zh-TW" altLang="en-US" sz="1800" dirty="0">
                <a:solidFill>
                  <a:prstClr val="black"/>
                </a:solidFill>
                <a:latin typeface="+mj-lt"/>
              </a:rPr>
              <a:t>用</a:t>
            </a:r>
            <a:r>
              <a:rPr kumimoji="1" lang="zh-TW" altLang="en-US" sz="1800" b="1" dirty="0" smtClean="0">
                <a:solidFill>
                  <a:srgbClr val="C00000"/>
                </a:solidFill>
                <a:latin typeface="+mj-lt"/>
              </a:rPr>
              <a:t>統一編號</a:t>
            </a:r>
            <a:endParaRPr kumimoji="1" lang="en-US" altLang="zh-TW" sz="1800" b="1" dirty="0" smtClean="0">
              <a:solidFill>
                <a:srgbClr val="C00000"/>
              </a:solidFill>
              <a:latin typeface="+mj-lt"/>
            </a:endParaRPr>
          </a:p>
          <a:p>
            <a:pPr marL="809625" indent="-273050" algn="l">
              <a:lnSpc>
                <a:spcPts val="2400"/>
              </a:lnSpc>
              <a:buFont typeface="Wingdings" panose="05000000000000000000" pitchFamily="2" charset="2"/>
              <a:buChar char="n"/>
            </a:pPr>
            <a:r>
              <a:rPr lang="zh-TW" altLang="en-US" sz="1800" dirty="0" smtClean="0">
                <a:solidFill>
                  <a:prstClr val="black"/>
                </a:solidFill>
                <a:latin typeface="+mj-lt"/>
              </a:rPr>
              <a:t>個人：請</a:t>
            </a:r>
            <a:r>
              <a:rPr lang="zh-TW" altLang="en-US" sz="1800" dirty="0">
                <a:solidFill>
                  <a:prstClr val="black"/>
                </a:solidFill>
                <a:latin typeface="+mj-lt"/>
              </a:rPr>
              <a:t>用</a:t>
            </a:r>
            <a:r>
              <a:rPr kumimoji="1" lang="zh-TW" altLang="en-US" sz="1800" b="1" dirty="0">
                <a:solidFill>
                  <a:srgbClr val="C00000"/>
                </a:solidFill>
                <a:latin typeface="+mj-lt"/>
              </a:rPr>
              <a:t>手機號碼</a:t>
            </a:r>
            <a:r>
              <a:rPr lang="zh-TW" altLang="en-US" sz="1800" dirty="0" smtClean="0">
                <a:solidFill>
                  <a:prstClr val="black"/>
                </a:solidFill>
                <a:latin typeface="+mj-lt"/>
              </a:rPr>
              <a:t>，</a:t>
            </a:r>
            <a:r>
              <a:rPr lang="zh-TW" altLang="en-US" sz="1800" dirty="0">
                <a:solidFill>
                  <a:prstClr val="black"/>
                </a:solidFill>
                <a:latin typeface="+mj-lt"/>
              </a:rPr>
              <a:t>如</a:t>
            </a:r>
            <a:r>
              <a:rPr lang="en-US" altLang="zh-TW" sz="1800" dirty="0" smtClean="0">
                <a:solidFill>
                  <a:prstClr val="black"/>
                </a:solidFill>
                <a:latin typeface="+mj-lt"/>
              </a:rPr>
              <a:t>0912345678</a:t>
            </a:r>
            <a:endParaRPr lang="en-US" altLang="zh-TW" sz="1800" dirty="0">
              <a:solidFill>
                <a:prstClr val="black"/>
              </a:solidFill>
              <a:latin typeface="+mj-lt"/>
            </a:endParaRPr>
          </a:p>
          <a:p>
            <a:pPr marL="273050" algn="l">
              <a:lnSpc>
                <a:spcPts val="2400"/>
              </a:lnSpc>
            </a:pPr>
            <a:r>
              <a:rPr lang="en-US" altLang="zh-TW" sz="2200" dirty="0" smtClean="0">
                <a:solidFill>
                  <a:prstClr val="black"/>
                </a:solidFill>
                <a:latin typeface="+mj-lt"/>
              </a:rPr>
              <a:t>2.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填完所有資料後，請按「</a:t>
            </a:r>
            <a:r>
              <a:rPr kumimoji="1" lang="zh-TW" altLang="en-US" sz="2200" b="1" dirty="0">
                <a:solidFill>
                  <a:srgbClr val="C00000"/>
                </a:solidFill>
                <a:latin typeface="+mj-lt"/>
              </a:rPr>
              <a:t>填完送出</a:t>
            </a:r>
            <a:r>
              <a:rPr lang="zh-TW" altLang="en-US" sz="2200" dirty="0" smtClean="0">
                <a:solidFill>
                  <a:prstClr val="black"/>
                </a:solidFill>
                <a:latin typeface="+mj-lt"/>
              </a:rPr>
              <a:t>」。</a:t>
            </a:r>
            <a:endParaRPr lang="zh-TW" altLang="en-US" sz="2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五邊形 16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9" name="五邊形 18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22" name="副標題 2"/>
          <p:cNvSpPr txBox="1">
            <a:spLocks/>
          </p:cNvSpPr>
          <p:nvPr/>
        </p:nvSpPr>
        <p:spPr>
          <a:xfrm>
            <a:off x="86253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貳、首次登入說明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sp>
        <p:nvSpPr>
          <p:cNvPr id="26" name="矩形 25"/>
          <p:cNvSpPr/>
          <p:nvPr/>
        </p:nvSpPr>
        <p:spPr>
          <a:xfrm>
            <a:off x="2915816" y="6092716"/>
            <a:ext cx="641518" cy="309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9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936103" y="8510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參、線上申請操作說明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填寫申請</a:t>
            </a:r>
            <a:r>
              <a:rPr lang="zh-TW" altLang="en-US" b="1" spc="-200" dirty="0">
                <a:ea typeface="標楷體" pitchFamily="65" charset="-120"/>
              </a:rPr>
              <a:t>表</a:t>
            </a:r>
            <a:endParaRPr lang="zh-TW" altLang="en-US" b="1" spc="-200" dirty="0" smtClean="0"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048584" y="1561214"/>
            <a:ext cx="8380596" cy="7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zh-TW" altLang="en-US" sz="2200" b="1" dirty="0" smtClean="0">
                <a:solidFill>
                  <a:prstClr val="black"/>
                </a:solidFill>
                <a:latin typeface="+mj-ea"/>
              </a:rPr>
              <a:t>一、登入系統</a:t>
            </a:r>
            <a:r>
              <a:rPr lang="zh-TW" altLang="en-US" sz="2200" dirty="0" smtClean="0">
                <a:solidFill>
                  <a:prstClr val="black"/>
                </a:solidFill>
                <a:latin typeface="+mj-ea"/>
              </a:rPr>
              <a:t>：填入帳號及密碼，點選「</a:t>
            </a:r>
            <a:r>
              <a:rPr kumimoji="1" lang="zh-TW" altLang="en-US" sz="2200" b="1" dirty="0" smtClean="0">
                <a:solidFill>
                  <a:srgbClr val="C00000"/>
                </a:solidFill>
                <a:latin typeface="+mj-ea"/>
              </a:rPr>
              <a:t>登入</a:t>
            </a:r>
            <a:r>
              <a:rPr lang="zh-TW" altLang="en-US" sz="2200" dirty="0" smtClean="0">
                <a:solidFill>
                  <a:prstClr val="black"/>
                </a:solidFill>
                <a:latin typeface="+mj-ea"/>
              </a:rPr>
              <a:t>」。</a:t>
            </a:r>
            <a:endParaRPr lang="zh-TW" altLang="en-US" sz="2200" dirty="0">
              <a:solidFill>
                <a:prstClr val="black"/>
              </a:solidFill>
              <a:latin typeface="+mj-ea"/>
            </a:endParaRPr>
          </a:p>
        </p:txBody>
      </p:sp>
      <p:sp>
        <p:nvSpPr>
          <p:cNvPr id="20" name="五邊形 19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2" name="五邊形 21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00106"/>
            <a:ext cx="7789539" cy="453551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18021" y="5404498"/>
            <a:ext cx="602956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04" y="5650840"/>
            <a:ext cx="586472" cy="586472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455942" y="5106409"/>
            <a:ext cx="557289" cy="544431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857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 bwMode="auto">
          <a:xfrm>
            <a:off x="1091840" y="1004113"/>
            <a:ext cx="1097562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0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8809" y="1075747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申請帳號</a:t>
            </a:r>
          </a:p>
        </p:txBody>
      </p:sp>
      <p:sp>
        <p:nvSpPr>
          <p:cNvPr id="7" name="五邊形 6"/>
          <p:cNvSpPr/>
          <p:nvPr/>
        </p:nvSpPr>
        <p:spPr bwMode="auto">
          <a:xfrm>
            <a:off x="2245896" y="992478"/>
            <a:ext cx="1272150" cy="57002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71727" y="1053599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填寫申請</a:t>
            </a:r>
            <a:r>
              <a:rPr lang="zh-TW" altLang="en-US" b="1" spc="-200" dirty="0">
                <a:ea typeface="標楷體" pitchFamily="65" charset="-120"/>
              </a:rPr>
              <a:t>表</a:t>
            </a:r>
            <a:endParaRPr lang="zh-TW" altLang="en-US" b="1" spc="-200" dirty="0" smtClean="0">
              <a:ea typeface="標楷體" pitchFamily="65" charset="-120"/>
            </a:endParaRPr>
          </a:p>
        </p:txBody>
      </p:sp>
      <p:sp>
        <p:nvSpPr>
          <p:cNvPr id="9" name="五邊形 8"/>
          <p:cNvSpPr/>
          <p:nvPr/>
        </p:nvSpPr>
        <p:spPr bwMode="auto">
          <a:xfrm>
            <a:off x="3584845" y="982876"/>
            <a:ext cx="1544826" cy="56745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486873" y="1042712"/>
            <a:ext cx="1512168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送出申請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048648" y="1685683"/>
            <a:ext cx="7051744" cy="1809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2200" b="1" dirty="0">
                <a:latin typeface="+mj-lt"/>
              </a:rPr>
              <a:t>二</a:t>
            </a:r>
            <a:r>
              <a:rPr kumimoji="0" lang="zh-TW" altLang="en-US" sz="2200" b="1" dirty="0" smtClean="0">
                <a:latin typeface="+mj-lt"/>
              </a:rPr>
              <a:t>、選擇類</a:t>
            </a:r>
            <a:r>
              <a:rPr kumimoji="0" lang="zh-TW" altLang="en-US" sz="2200" b="1" dirty="0">
                <a:latin typeface="+mj-lt"/>
              </a:rPr>
              <a:t>別</a:t>
            </a:r>
            <a:endParaRPr kumimoji="0" lang="en-US" altLang="zh-TW" sz="2200" b="1" dirty="0" smtClean="0">
              <a:latin typeface="+mj-lt"/>
            </a:endParaRPr>
          </a:p>
          <a:p>
            <a:pPr indent="179388" algn="l" fontAlgn="auto">
              <a:spcAft>
                <a:spcPts val="0"/>
              </a:spcAft>
            </a:pPr>
            <a:r>
              <a:rPr kumimoji="0" lang="en-US" altLang="zh-TW" sz="2200" dirty="0" smtClean="0">
                <a:latin typeface="+mj-lt"/>
              </a:rPr>
              <a:t>1.</a:t>
            </a:r>
            <a:r>
              <a:rPr kumimoji="0" lang="zh-TW" altLang="en-US" sz="2200" dirty="0" smtClean="0">
                <a:latin typeface="+mj-lt"/>
              </a:rPr>
              <a:t>登入後</a:t>
            </a:r>
            <a:r>
              <a:rPr kumimoji="0" lang="zh-TW" altLang="en-US" sz="2200" dirty="0">
                <a:latin typeface="+mj-lt"/>
              </a:rPr>
              <a:t>請選擇「</a:t>
            </a:r>
            <a:r>
              <a:rPr lang="zh-TW" altLang="en-US" sz="2200" b="1" dirty="0">
                <a:solidFill>
                  <a:srgbClr val="C00000"/>
                </a:solidFill>
                <a:latin typeface="+mj-lt"/>
              </a:rPr>
              <a:t>申請類別</a:t>
            </a:r>
            <a:r>
              <a:rPr kumimoji="0" lang="zh-TW" altLang="en-US" sz="2200" dirty="0" smtClean="0">
                <a:latin typeface="+mj-lt"/>
              </a:rPr>
              <a:t>」。</a:t>
            </a:r>
            <a:endParaRPr kumimoji="0" lang="en-US" altLang="zh-TW" sz="2200" dirty="0">
              <a:latin typeface="+mj-lt"/>
            </a:endParaRPr>
          </a:p>
          <a:p>
            <a:pPr marL="722313" lvl="1" indent="-265113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kumimoji="0" lang="zh-TW" altLang="en-US" sz="2000" dirty="0" smtClean="0">
                <a:latin typeface="+mj-lt"/>
                <a:ea typeface="+mj-ea"/>
              </a:rPr>
              <a:t>自行申請：請點選左方。</a:t>
            </a:r>
            <a:endParaRPr kumimoji="0" lang="en-US" altLang="zh-TW" sz="2000" dirty="0" smtClean="0">
              <a:latin typeface="+mj-lt"/>
              <a:ea typeface="+mj-ea"/>
            </a:endParaRPr>
          </a:p>
          <a:p>
            <a:pPr marL="722313" lvl="1" indent="-265113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kumimoji="0" lang="zh-TW" altLang="en-US" sz="2000" dirty="0" smtClean="0">
                <a:latin typeface="+mj-lt"/>
                <a:ea typeface="+mj-ea"/>
              </a:rPr>
              <a:t>推薦申請：請點選右方。</a:t>
            </a:r>
            <a:endParaRPr kumimoji="0" lang="en-US" altLang="zh-TW" sz="2000" dirty="0">
              <a:latin typeface="+mj-lt"/>
              <a:ea typeface="+mj-ea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199973" y="3988544"/>
            <a:ext cx="1318073" cy="21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1200" b="0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5879129" y="3994400"/>
            <a:ext cx="1323236" cy="21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1200" b="0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4" name="副標題 2"/>
          <p:cNvSpPr txBox="1">
            <a:spLocks/>
          </p:cNvSpPr>
          <p:nvPr/>
        </p:nvSpPr>
        <p:spPr>
          <a:xfrm>
            <a:off x="831003" y="64082"/>
            <a:ext cx="820789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參、操作說明</a:t>
            </a:r>
            <a:endParaRPr lang="zh-TW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9" name="五邊形 38"/>
          <p:cNvSpPr/>
          <p:nvPr/>
        </p:nvSpPr>
        <p:spPr bwMode="auto">
          <a:xfrm>
            <a:off x="5206816" y="992478"/>
            <a:ext cx="1866756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4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5" name="五邊形 44"/>
          <p:cNvSpPr/>
          <p:nvPr/>
        </p:nvSpPr>
        <p:spPr bwMode="auto">
          <a:xfrm>
            <a:off x="7157457" y="982877"/>
            <a:ext cx="1451241" cy="56880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endParaRPr lang="zh-TW" altLang="en-US" sz="20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6917970" y="1054885"/>
            <a:ext cx="1839550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完成線上申請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5152386" y="1042714"/>
            <a:ext cx="1767542" cy="5076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zh-TW" altLang="en-US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自我評量</a:t>
            </a:r>
            <a:endParaRPr lang="en-US" altLang="zh-TW" spc="-200" dirty="0" smtClean="0">
              <a:solidFill>
                <a:schemeClr val="bg1">
                  <a:lumMod val="50000"/>
                </a:schemeClr>
              </a:solidFill>
              <a:ea typeface="標楷體" pitchFamily="65" charset="-12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友善</a:t>
            </a:r>
            <a:r>
              <a:rPr lang="zh-TW" altLang="en-US" sz="1300" spc="-2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職</a:t>
            </a:r>
            <a:r>
              <a:rPr lang="zh-TW" altLang="en-US" sz="1300" spc="-200" dirty="0" smtClean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場暨外語環境評量表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4" y="3717032"/>
            <a:ext cx="8738858" cy="2467512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 bwMode="auto">
          <a:xfrm>
            <a:off x="4460800" y="4787094"/>
            <a:ext cx="438162" cy="153759"/>
          </a:xfrm>
          <a:prstGeom prst="roundRect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en-US" altLang="zh-TW" sz="1200" b="1" spc="-200" dirty="0" smtClean="0">
                <a:ea typeface="標楷體" pitchFamily="65" charset="-120"/>
              </a:rPr>
              <a:t>O R</a:t>
            </a:r>
            <a:r>
              <a:rPr lang="en-US" altLang="zh-TW" sz="1200" b="1" spc="-200" dirty="0" smtClean="0">
                <a:solidFill>
                  <a:schemeClr val="tx1"/>
                </a:solidFill>
                <a:ea typeface="標楷體" pitchFamily="65" charset="-120"/>
              </a:rPr>
              <a:t>  </a:t>
            </a:r>
            <a:endParaRPr lang="zh-TW" altLang="en-US" sz="1200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cxnSp>
        <p:nvCxnSpPr>
          <p:cNvPr id="38" name="直線單箭頭接點 37"/>
          <p:cNvCxnSpPr>
            <a:stCxn id="3" idx="1"/>
          </p:cNvCxnSpPr>
          <p:nvPr/>
        </p:nvCxnSpPr>
        <p:spPr bwMode="auto">
          <a:xfrm flipH="1" flipV="1">
            <a:off x="3514504" y="4861883"/>
            <a:ext cx="946296" cy="2091"/>
          </a:xfrm>
          <a:prstGeom prst="straightConnector1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直線單箭頭接點 39"/>
          <p:cNvCxnSpPr>
            <a:stCxn id="3" idx="3"/>
          </p:cNvCxnSpPr>
          <p:nvPr/>
        </p:nvCxnSpPr>
        <p:spPr bwMode="auto">
          <a:xfrm flipV="1">
            <a:off x="4898962" y="4861883"/>
            <a:ext cx="999075" cy="2091"/>
          </a:xfrm>
          <a:prstGeom prst="straightConnector1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矩形 41"/>
          <p:cNvSpPr/>
          <p:nvPr/>
        </p:nvSpPr>
        <p:spPr bwMode="auto">
          <a:xfrm>
            <a:off x="3419872" y="4599978"/>
            <a:ext cx="968450" cy="1797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自行申</a:t>
            </a:r>
            <a:r>
              <a:rPr lang="zh-TW" altLang="en-US" b="1" spc="-200" dirty="0">
                <a:ea typeface="標楷體" pitchFamily="65" charset="-120"/>
              </a:rPr>
              <a:t>請</a:t>
            </a:r>
            <a:endParaRPr lang="zh-TW" altLang="en-US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4922276" y="4614827"/>
            <a:ext cx="968450" cy="1797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36000" rIns="36000" rtlCol="0" anchor="ctr"/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zh-TW" altLang="en-US" b="1" spc="-200" dirty="0" smtClean="0">
                <a:ea typeface="標楷體" pitchFamily="65" charset="-120"/>
              </a:rPr>
              <a:t>推薦</a:t>
            </a:r>
            <a:r>
              <a:rPr lang="zh-TW" altLang="en-US" b="1" spc="-200" dirty="0">
                <a:ea typeface="標楷體" pitchFamily="65" charset="-120"/>
              </a:rPr>
              <a:t>參選</a:t>
            </a:r>
            <a:endParaRPr lang="zh-TW" altLang="en-US" b="1" spc="-2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9387" y="3793532"/>
            <a:ext cx="3101246" cy="22997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52358" y="3053110"/>
            <a:ext cx="557289" cy="544431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+mj-lt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solidFill>
                <a:srgbClr val="C00000"/>
              </a:solid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51607" y="3793532"/>
            <a:ext cx="3101246" cy="22997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334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B簡報格式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lIns="36000" rIns="36000" rtlCol="0" anchor="ctr"/>
      <a:lstStyle>
        <a:defPPr algn="ctr">
          <a:lnSpc>
            <a:spcPts val="1200"/>
          </a:lnSpc>
          <a:spcBef>
            <a:spcPts val="0"/>
          </a:spcBef>
          <a:defRPr sz="1200" b="0" spc="-200" dirty="0" smtClean="0">
            <a:solidFill>
              <a:schemeClr val="tx1"/>
            </a:solidFill>
            <a:ea typeface="標楷體" pitchFamily="65" charset="-120"/>
          </a:defRPr>
        </a:defPPr>
      </a:lstStyle>
    </a:spDef>
    <a:lnDef>
      <a:spPr bwMode="auto">
        <a:gradFill rotWithShape="1">
          <a:gsLst>
            <a:gs pos="0">
              <a:srgbClr val="CCFF99"/>
            </a:gs>
            <a:gs pos="50000">
              <a:srgbClr val="FFFFFF"/>
            </a:gs>
            <a:gs pos="100000">
              <a:srgbClr val="CCFF99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DB簡報格式">
  <a:themeElements>
    <a:clrScheme name="IDB簡報格式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DB簡報格式">
  <a:themeElements>
    <a:clrScheme name="IDB簡報格式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IDB簡報格式">
  <a:themeElements>
    <a:clrScheme name="IDB簡報格式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IDB簡報格式">
  <a:themeElements>
    <a:clrScheme name="IDB簡報格式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IDB簡報格式">
  <a:themeElements>
    <a:clrScheme name="IDB簡報格式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IDB簡報格式">
  <a:themeElements>
    <a:clrScheme name="IDB簡報格式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lIns="36000" rIns="36000" rtlCol="0" anchor="ctr"/>
      <a:lstStyle>
        <a:defPPr algn="ctr">
          <a:lnSpc>
            <a:spcPts val="1200"/>
          </a:lnSpc>
          <a:spcBef>
            <a:spcPts val="0"/>
          </a:spcBef>
          <a:defRPr sz="1200" b="0" spc="-200" dirty="0" smtClean="0">
            <a:solidFill>
              <a:schemeClr val="tx1"/>
            </a:solidFill>
            <a:ea typeface="標楷體" pitchFamily="65" charset="-120"/>
          </a:defRPr>
        </a:defPPr>
      </a:lstStyle>
    </a:spDef>
    <a:lnDef>
      <a:spPr bwMode="auto">
        <a:gradFill rotWithShape="1">
          <a:gsLst>
            <a:gs pos="0">
              <a:srgbClr val="CCFF99"/>
            </a:gs>
            <a:gs pos="50000">
              <a:srgbClr val="FFFFFF"/>
            </a:gs>
            <a:gs pos="100000">
              <a:srgbClr val="CCFF99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IDB簡報格式">
  <a:themeElements>
    <a:clrScheme name="IDB簡報格式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lIns="36000" rIns="36000" rtlCol="0" anchor="ctr"/>
      <a:lstStyle>
        <a:defPPr algn="ctr">
          <a:lnSpc>
            <a:spcPts val="1200"/>
          </a:lnSpc>
          <a:spcBef>
            <a:spcPts val="0"/>
          </a:spcBef>
          <a:defRPr sz="1200" b="0" spc="-200" dirty="0" smtClean="0">
            <a:solidFill>
              <a:schemeClr val="tx1"/>
            </a:solidFill>
            <a:ea typeface="標楷體" pitchFamily="65" charset="-120"/>
          </a:defRPr>
        </a:defPPr>
      </a:lstStyle>
    </a:spDef>
    <a:lnDef>
      <a:spPr bwMode="auto">
        <a:gradFill rotWithShape="1">
          <a:gsLst>
            <a:gs pos="0">
              <a:srgbClr val="CCFF99"/>
            </a:gs>
            <a:gs pos="50000">
              <a:srgbClr val="FFFFFF"/>
            </a:gs>
            <a:gs pos="100000">
              <a:srgbClr val="CCFF99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19761</TotalTime>
  <Words>1338</Words>
  <Application>Microsoft Office PowerPoint</Application>
  <PresentationFormat>如螢幕大小 (4:3)</PresentationFormat>
  <Paragraphs>246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24</vt:i4>
      </vt:variant>
    </vt:vector>
  </HeadingPairs>
  <TitlesOfParts>
    <vt:vector size="45" baseType="lpstr">
      <vt:lpstr>Albertus Extra Bold</vt:lpstr>
      <vt:lpstr>華康仿宋體W4(P)</vt:lpstr>
      <vt:lpstr>華康新特明體</vt:lpstr>
      <vt:lpstr>華康楷書體W6</vt:lpstr>
      <vt:lpstr>華康隸書體</vt:lpstr>
      <vt:lpstr>微軟正黑體</vt:lpstr>
      <vt:lpstr>新細明體</vt:lpstr>
      <vt:lpstr>標楷體</vt:lpstr>
      <vt:lpstr>Arial</vt:lpstr>
      <vt:lpstr>Calibri</vt:lpstr>
      <vt:lpstr>Constantia</vt:lpstr>
      <vt:lpstr>Times New Roman</vt:lpstr>
      <vt:lpstr>Wingdings</vt:lpstr>
      <vt:lpstr>IDB簡報格式</vt:lpstr>
      <vt:lpstr>1_IDB簡報格式</vt:lpstr>
      <vt:lpstr>2_IDB簡報格式</vt:lpstr>
      <vt:lpstr>3_IDB簡報格式</vt:lpstr>
      <vt:lpstr>4_IDB簡報格式</vt:lpstr>
      <vt:lpstr>5_IDB簡報格式</vt:lpstr>
      <vt:lpstr>6_IDB簡報格式</vt:lpstr>
      <vt:lpstr>7_IDB簡報格式</vt:lpstr>
      <vt:lpstr>線上申請操作手冊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「國家卓越經營獎」推動規劃</dc:title>
  <dc:creator>Sandior Lee</dc:creator>
  <cp:lastModifiedBy>CPCuser</cp:lastModifiedBy>
  <cp:revision>1251</cp:revision>
  <cp:lastPrinted>2019-07-29T10:04:35Z</cp:lastPrinted>
  <dcterms:created xsi:type="dcterms:W3CDTF">2015-06-22T07:36:54Z</dcterms:created>
  <dcterms:modified xsi:type="dcterms:W3CDTF">2022-06-23T03:19:33Z</dcterms:modified>
</cp:coreProperties>
</file>